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718" r:id="rId6"/>
  </p:sldMasterIdLst>
  <p:notesMasterIdLst>
    <p:notesMasterId r:id="rId28"/>
  </p:notesMasterIdLst>
  <p:handoutMasterIdLst>
    <p:handoutMasterId r:id="rId29"/>
  </p:handoutMasterIdLst>
  <p:sldIdLst>
    <p:sldId id="382" r:id="rId7"/>
    <p:sldId id="330" r:id="rId8"/>
    <p:sldId id="383" r:id="rId9"/>
    <p:sldId id="385" r:id="rId10"/>
    <p:sldId id="384" r:id="rId11"/>
    <p:sldId id="403" r:id="rId12"/>
    <p:sldId id="290" r:id="rId13"/>
    <p:sldId id="365" r:id="rId14"/>
    <p:sldId id="291" r:id="rId15"/>
    <p:sldId id="401" r:id="rId16"/>
    <p:sldId id="392" r:id="rId17"/>
    <p:sldId id="394" r:id="rId18"/>
    <p:sldId id="396" r:id="rId19"/>
    <p:sldId id="400" r:id="rId20"/>
    <p:sldId id="399" r:id="rId21"/>
    <p:sldId id="321" r:id="rId22"/>
    <p:sldId id="294" r:id="rId23"/>
    <p:sldId id="314" r:id="rId24"/>
    <p:sldId id="297" r:id="rId25"/>
    <p:sldId id="397" r:id="rId26"/>
    <p:sldId id="284" r:id="rId2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AC7A1E-4FBA-E6F4-1562-8A751426C0AC}" name="DAMBRAUSKAITE Ausrine (GROW)" initials="DA(" userId="S::Ausrine.DAMBRAUSKAITE@ec.europa.eu::1a6cf62b-734a-408d-9d21-59945c643c6a" providerId="AD"/>
  <p188:author id="{369F355B-EC27-D7E8-2559-D37BE46DCBED}" name="SALONI Jan (GROW)" initials="SJ(" userId="S::Jan.SALONI@ec.europa.eu::03b49f83-9571-48c8-9505-74373c016f07" providerId="AD"/>
  <p188:author id="{A8C0A46B-9B8D-AC5A-A6C2-84E715BFB775}" name="SEIDEL Martin (GROW)" initials="S(" userId="S::martin.seidel@ec.europa.eu::59cbbd4d-aa65-41a7-9c14-9d6579602722" providerId="AD"/>
  <p188:author id="{900DF8B3-93DB-E881-DDAB-2815D2296A52}" name="COLAIACOMO Pietro (GROW)" initials="C(" userId="S::pietro.colaiacomo@ec.europa.eu::9fd5bd09-c917-436a-9072-a6a310f9c4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FFC000"/>
    <a:srgbClr val="000000"/>
    <a:srgbClr val="024B9C"/>
    <a:srgbClr val="024EA2"/>
    <a:srgbClr val="6A6A6A"/>
    <a:srgbClr val="004494"/>
    <a:srgbClr val="4D4D4D"/>
    <a:srgbClr val="0B50A1"/>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5" autoAdjust="0"/>
    <p:restoredTop sz="70445" autoAdjust="0"/>
  </p:normalViewPr>
  <p:slideViewPr>
    <p:cSldViewPr snapToGrid="0">
      <p:cViewPr varScale="1">
        <p:scale>
          <a:sx n="47" d="100"/>
          <a:sy n="47" d="100"/>
        </p:scale>
        <p:origin x="1052" y="40"/>
      </p:cViewPr>
      <p:guideLst>
        <p:guide orient="horz" pos="2092"/>
        <p:guide pos="3840"/>
      </p:guideLst>
    </p:cSldViewPr>
  </p:slideViewPr>
  <p:notesTextViewPr>
    <p:cViewPr>
      <p:scale>
        <a:sx n="1" d="1"/>
        <a:sy n="1" d="1"/>
      </p:scale>
      <p:origin x="0" y="0"/>
    </p:cViewPr>
  </p:notesTextViewPr>
  <p:notesViewPr>
    <p:cSldViewPr snapToGrid="0">
      <p:cViewPr varScale="1">
        <p:scale>
          <a:sx n="80" d="100"/>
          <a:sy n="80" d="100"/>
        </p:scale>
        <p:origin x="40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CBF7A-5429-4C96-8BBC-560FA9AE58E9}"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F0B7F4A8-9FFC-4528-9557-4E311A61DD8D}">
      <dgm:prSet/>
      <dgm:spPr/>
      <dgm:t>
        <a:bodyPr/>
        <a:lstStyle/>
        <a:p>
          <a:r>
            <a:rPr lang="lt-LT" dirty="0"/>
            <a:t>1. </a:t>
          </a:r>
          <a:r>
            <a:rPr lang="en-US" dirty="0"/>
            <a:t>Ensuring a </a:t>
          </a:r>
          <a:r>
            <a:rPr lang="en-US" b="1" dirty="0">
              <a:solidFill>
                <a:srgbClr val="FF0000"/>
              </a:solidFill>
            </a:rPr>
            <a:t>legal framework</a:t>
          </a:r>
          <a:r>
            <a:rPr lang="en-US" dirty="0"/>
            <a:t> </a:t>
          </a:r>
          <a:r>
            <a:rPr lang="en-GB" noProof="0" dirty="0"/>
            <a:t>aligned</a:t>
          </a:r>
          <a:r>
            <a:rPr lang="en-US" dirty="0"/>
            <a:t> with the strategic objectives: from</a:t>
          </a:r>
          <a:r>
            <a:rPr lang="lt-LT" dirty="0"/>
            <a:t> </a:t>
          </a:r>
          <a:r>
            <a:rPr lang="en-US" dirty="0"/>
            <a:t>« how » to « how and what » to procure.</a:t>
          </a:r>
        </a:p>
      </dgm:t>
    </dgm:pt>
    <dgm:pt modelId="{71E87852-6BA3-4EFC-BD69-A13A3FEE78AF}" type="parTrans" cxnId="{798CB093-B2DF-4554-9CC6-2656B3DC8704}">
      <dgm:prSet/>
      <dgm:spPr/>
      <dgm:t>
        <a:bodyPr/>
        <a:lstStyle/>
        <a:p>
          <a:endParaRPr lang="en-US"/>
        </a:p>
      </dgm:t>
    </dgm:pt>
    <dgm:pt modelId="{17A2BD9E-5A32-4F41-A2CA-949ED9C1F432}" type="sibTrans" cxnId="{798CB093-B2DF-4554-9CC6-2656B3DC8704}">
      <dgm:prSet/>
      <dgm:spPr/>
      <dgm:t>
        <a:bodyPr/>
        <a:lstStyle/>
        <a:p>
          <a:endParaRPr lang="en-US"/>
        </a:p>
      </dgm:t>
    </dgm:pt>
    <dgm:pt modelId="{3C79C50E-4642-4CEE-AA7C-E7C16628EA11}">
      <dgm:prSet/>
      <dgm:spPr/>
      <dgm:t>
        <a:bodyPr/>
        <a:lstStyle/>
        <a:p>
          <a:r>
            <a:rPr lang="en-GB" dirty="0"/>
            <a:t>2. </a:t>
          </a:r>
          <a:r>
            <a:rPr lang="en-GB" noProof="0" dirty="0"/>
            <a:t>Fostering</a:t>
          </a:r>
          <a:r>
            <a:rPr lang="en-GB" dirty="0"/>
            <a:t> </a:t>
          </a:r>
          <a:r>
            <a:rPr lang="en-GB" b="1" dirty="0">
              <a:solidFill>
                <a:srgbClr val="FF0000"/>
              </a:solidFill>
            </a:rPr>
            <a:t>strategic procurement</a:t>
          </a:r>
          <a:r>
            <a:rPr lang="en-GB" dirty="0"/>
            <a:t> through joint actions and dialogues.</a:t>
          </a:r>
        </a:p>
      </dgm:t>
    </dgm:pt>
    <dgm:pt modelId="{3B5C79B5-A4EE-432C-B40F-DAF3E6D9A8F1}" type="parTrans" cxnId="{5D98DCB4-6F11-48C1-8957-56B8B325ADD2}">
      <dgm:prSet/>
      <dgm:spPr/>
      <dgm:t>
        <a:bodyPr/>
        <a:lstStyle/>
        <a:p>
          <a:endParaRPr lang="en-US"/>
        </a:p>
      </dgm:t>
    </dgm:pt>
    <dgm:pt modelId="{6B589D64-46DF-4C95-B1E7-D46CDC6DCC03}" type="sibTrans" cxnId="{5D98DCB4-6F11-48C1-8957-56B8B325ADD2}">
      <dgm:prSet/>
      <dgm:spPr/>
      <dgm:t>
        <a:bodyPr/>
        <a:lstStyle/>
        <a:p>
          <a:endParaRPr lang="en-US"/>
        </a:p>
      </dgm:t>
    </dgm:pt>
    <dgm:pt modelId="{E210C38D-81E3-466D-80D3-D70E6C57D03C}">
      <dgm:prSet/>
      <dgm:spPr/>
      <dgm:t>
        <a:bodyPr/>
        <a:lstStyle/>
        <a:p>
          <a:r>
            <a:rPr lang="en-GB" dirty="0"/>
            <a:t>3. Ensuring a playing field by tackling </a:t>
          </a:r>
          <a:r>
            <a:rPr lang="en-GB" b="1" dirty="0">
              <a:solidFill>
                <a:srgbClr val="FF0000"/>
              </a:solidFill>
            </a:rPr>
            <a:t>distortive subsidies.</a:t>
          </a:r>
        </a:p>
      </dgm:t>
    </dgm:pt>
    <dgm:pt modelId="{B3914462-0858-4A18-8EF6-D7B9ECECF3C6}" type="parTrans" cxnId="{95186E40-AB37-4E3A-BF01-881B074A3A3F}">
      <dgm:prSet/>
      <dgm:spPr/>
      <dgm:t>
        <a:bodyPr/>
        <a:lstStyle/>
        <a:p>
          <a:endParaRPr lang="en-US"/>
        </a:p>
      </dgm:t>
    </dgm:pt>
    <dgm:pt modelId="{EF8FD2D4-DBE2-45A0-B146-38C9E83B7F44}" type="sibTrans" cxnId="{95186E40-AB37-4E3A-BF01-881B074A3A3F}">
      <dgm:prSet/>
      <dgm:spPr/>
      <dgm:t>
        <a:bodyPr/>
        <a:lstStyle/>
        <a:p>
          <a:endParaRPr lang="en-US"/>
        </a:p>
      </dgm:t>
    </dgm:pt>
    <dgm:pt modelId="{3ABD7338-FF64-4DFF-BCD9-5C7D473F1BAC}">
      <dgm:prSet/>
      <dgm:spPr/>
      <dgm:t>
        <a:bodyPr/>
        <a:lstStyle/>
        <a:p>
          <a:r>
            <a:rPr lang="en-GB" dirty="0"/>
            <a:t>4. </a:t>
          </a:r>
          <a:r>
            <a:rPr lang="en-GB" b="1" dirty="0">
              <a:solidFill>
                <a:srgbClr val="FF0000"/>
              </a:solidFill>
            </a:rPr>
            <a:t>Enforcement</a:t>
          </a:r>
          <a:r>
            <a:rPr lang="en-GB" dirty="0"/>
            <a:t> at European and national level.</a:t>
          </a:r>
        </a:p>
      </dgm:t>
    </dgm:pt>
    <dgm:pt modelId="{1E287AD5-368D-45C9-B274-3BCFA24DFE6C}" type="parTrans" cxnId="{E80E815F-FFC8-4630-9F67-65005022F6C9}">
      <dgm:prSet/>
      <dgm:spPr/>
      <dgm:t>
        <a:bodyPr/>
        <a:lstStyle/>
        <a:p>
          <a:endParaRPr lang="en-US"/>
        </a:p>
      </dgm:t>
    </dgm:pt>
    <dgm:pt modelId="{A9B22A21-EBED-4266-AF97-A94FA428D59D}" type="sibTrans" cxnId="{E80E815F-FFC8-4630-9F67-65005022F6C9}">
      <dgm:prSet/>
      <dgm:spPr/>
      <dgm:t>
        <a:bodyPr/>
        <a:lstStyle/>
        <a:p>
          <a:endParaRPr lang="en-US"/>
        </a:p>
      </dgm:t>
    </dgm:pt>
    <dgm:pt modelId="{B24D6FB3-2573-4D8F-93A3-4AA260328964}">
      <dgm:prSet/>
      <dgm:spPr/>
      <dgm:t>
        <a:bodyPr/>
        <a:lstStyle/>
        <a:p>
          <a:r>
            <a:rPr lang="en-GB" dirty="0"/>
            <a:t>5. </a:t>
          </a:r>
          <a:r>
            <a:rPr lang="en-GB" b="1" dirty="0">
              <a:solidFill>
                <a:srgbClr val="FF0000"/>
              </a:solidFill>
            </a:rPr>
            <a:t>Looking to the future </a:t>
          </a:r>
          <a:r>
            <a:rPr lang="en-GB" dirty="0"/>
            <a:t>– </a:t>
          </a:r>
          <a:r>
            <a:rPr lang="en-GB" b="0" dirty="0"/>
            <a:t>follow </a:t>
          </a:r>
          <a:r>
            <a:rPr lang="en-GB" b="0" dirty="0">
              <a:solidFill>
                <a:schemeClr val="bg1"/>
              </a:solidFill>
            </a:rPr>
            <a:t>up to the report of the European Court of Auditors.</a:t>
          </a:r>
        </a:p>
      </dgm:t>
    </dgm:pt>
    <dgm:pt modelId="{65691053-4CDD-4C91-BB2E-EF844E0B7DC3}" type="parTrans" cxnId="{5395011E-6C55-4724-B43C-BB4665BC24FD}">
      <dgm:prSet/>
      <dgm:spPr/>
      <dgm:t>
        <a:bodyPr/>
        <a:lstStyle/>
        <a:p>
          <a:endParaRPr lang="en-US"/>
        </a:p>
      </dgm:t>
    </dgm:pt>
    <dgm:pt modelId="{58734A42-9C74-4C58-ACF8-B9339CD4ECD9}" type="sibTrans" cxnId="{5395011E-6C55-4724-B43C-BB4665BC24FD}">
      <dgm:prSet/>
      <dgm:spPr/>
      <dgm:t>
        <a:bodyPr/>
        <a:lstStyle/>
        <a:p>
          <a:endParaRPr lang="en-US"/>
        </a:p>
      </dgm:t>
    </dgm:pt>
    <dgm:pt modelId="{3177ABCF-2BFD-4DB4-A0D2-758441530DDB}" type="pres">
      <dgm:prSet presAssocID="{EABCBF7A-5429-4C96-8BBC-560FA9AE58E9}" presName="diagram" presStyleCnt="0">
        <dgm:presLayoutVars>
          <dgm:dir/>
          <dgm:resizeHandles val="exact"/>
        </dgm:presLayoutVars>
      </dgm:prSet>
      <dgm:spPr/>
    </dgm:pt>
    <dgm:pt modelId="{844107B2-692D-4B8E-9305-50F696B90589}" type="pres">
      <dgm:prSet presAssocID="{F0B7F4A8-9FFC-4528-9557-4E311A61DD8D}" presName="node" presStyleLbl="node1" presStyleIdx="0" presStyleCnt="5">
        <dgm:presLayoutVars>
          <dgm:bulletEnabled val="1"/>
        </dgm:presLayoutVars>
      </dgm:prSet>
      <dgm:spPr/>
    </dgm:pt>
    <dgm:pt modelId="{0927A20F-62DC-47E8-B1A6-5036080397B3}" type="pres">
      <dgm:prSet presAssocID="{17A2BD9E-5A32-4F41-A2CA-949ED9C1F432}" presName="sibTrans" presStyleCnt="0"/>
      <dgm:spPr/>
    </dgm:pt>
    <dgm:pt modelId="{AFB38989-B75A-4CC2-B0D0-18AC6337D266}" type="pres">
      <dgm:prSet presAssocID="{3C79C50E-4642-4CEE-AA7C-E7C16628EA11}" presName="node" presStyleLbl="node1" presStyleIdx="1" presStyleCnt="5">
        <dgm:presLayoutVars>
          <dgm:bulletEnabled val="1"/>
        </dgm:presLayoutVars>
      </dgm:prSet>
      <dgm:spPr/>
    </dgm:pt>
    <dgm:pt modelId="{E7551C7E-628C-44ED-9430-E92CBBAF6856}" type="pres">
      <dgm:prSet presAssocID="{6B589D64-46DF-4C95-B1E7-D46CDC6DCC03}" presName="sibTrans" presStyleCnt="0"/>
      <dgm:spPr/>
    </dgm:pt>
    <dgm:pt modelId="{F46570B8-F319-49D8-B8AB-B3BA35A73766}" type="pres">
      <dgm:prSet presAssocID="{E210C38D-81E3-466D-80D3-D70E6C57D03C}" presName="node" presStyleLbl="node1" presStyleIdx="2" presStyleCnt="5">
        <dgm:presLayoutVars>
          <dgm:bulletEnabled val="1"/>
        </dgm:presLayoutVars>
      </dgm:prSet>
      <dgm:spPr/>
    </dgm:pt>
    <dgm:pt modelId="{80366C54-BE17-4A09-9ECD-5184ADB0CA47}" type="pres">
      <dgm:prSet presAssocID="{EF8FD2D4-DBE2-45A0-B146-38C9E83B7F44}" presName="sibTrans" presStyleCnt="0"/>
      <dgm:spPr/>
    </dgm:pt>
    <dgm:pt modelId="{4DAFD3BE-F001-4D76-99B7-A1B73CF76A5C}" type="pres">
      <dgm:prSet presAssocID="{3ABD7338-FF64-4DFF-BCD9-5C7D473F1BAC}" presName="node" presStyleLbl="node1" presStyleIdx="3" presStyleCnt="5">
        <dgm:presLayoutVars>
          <dgm:bulletEnabled val="1"/>
        </dgm:presLayoutVars>
      </dgm:prSet>
      <dgm:spPr/>
    </dgm:pt>
    <dgm:pt modelId="{89794285-9474-443E-A1FE-E16103426FA0}" type="pres">
      <dgm:prSet presAssocID="{A9B22A21-EBED-4266-AF97-A94FA428D59D}" presName="sibTrans" presStyleCnt="0"/>
      <dgm:spPr/>
    </dgm:pt>
    <dgm:pt modelId="{DEAA150A-8119-4FC5-B84A-F7ACDA7E831B}" type="pres">
      <dgm:prSet presAssocID="{B24D6FB3-2573-4D8F-93A3-4AA260328964}" presName="node" presStyleLbl="node1" presStyleIdx="4" presStyleCnt="5">
        <dgm:presLayoutVars>
          <dgm:bulletEnabled val="1"/>
        </dgm:presLayoutVars>
      </dgm:prSet>
      <dgm:spPr/>
    </dgm:pt>
  </dgm:ptLst>
  <dgm:cxnLst>
    <dgm:cxn modelId="{5395011E-6C55-4724-B43C-BB4665BC24FD}" srcId="{EABCBF7A-5429-4C96-8BBC-560FA9AE58E9}" destId="{B24D6FB3-2573-4D8F-93A3-4AA260328964}" srcOrd="4" destOrd="0" parTransId="{65691053-4CDD-4C91-BB2E-EF844E0B7DC3}" sibTransId="{58734A42-9C74-4C58-ACF8-B9339CD4ECD9}"/>
    <dgm:cxn modelId="{9632DD35-AA3C-4DE8-9B29-08FF52791996}" type="presOf" srcId="{EABCBF7A-5429-4C96-8BBC-560FA9AE58E9}" destId="{3177ABCF-2BFD-4DB4-A0D2-758441530DDB}" srcOrd="0" destOrd="0" presId="urn:microsoft.com/office/officeart/2005/8/layout/default"/>
    <dgm:cxn modelId="{95186E40-AB37-4E3A-BF01-881B074A3A3F}" srcId="{EABCBF7A-5429-4C96-8BBC-560FA9AE58E9}" destId="{E210C38D-81E3-466D-80D3-D70E6C57D03C}" srcOrd="2" destOrd="0" parTransId="{B3914462-0858-4A18-8EF6-D7B9ECECF3C6}" sibTransId="{EF8FD2D4-DBE2-45A0-B146-38C9E83B7F44}"/>
    <dgm:cxn modelId="{E80E815F-FFC8-4630-9F67-65005022F6C9}" srcId="{EABCBF7A-5429-4C96-8BBC-560FA9AE58E9}" destId="{3ABD7338-FF64-4DFF-BCD9-5C7D473F1BAC}" srcOrd="3" destOrd="0" parTransId="{1E287AD5-368D-45C9-B274-3BCFA24DFE6C}" sibTransId="{A9B22A21-EBED-4266-AF97-A94FA428D59D}"/>
    <dgm:cxn modelId="{25546364-613F-4B0C-8CA8-CF6AF8B57631}" type="presOf" srcId="{3ABD7338-FF64-4DFF-BCD9-5C7D473F1BAC}" destId="{4DAFD3BE-F001-4D76-99B7-A1B73CF76A5C}" srcOrd="0" destOrd="0" presId="urn:microsoft.com/office/officeart/2005/8/layout/default"/>
    <dgm:cxn modelId="{115A7772-D039-4DBF-9269-6B5985291BD4}" type="presOf" srcId="{3C79C50E-4642-4CEE-AA7C-E7C16628EA11}" destId="{AFB38989-B75A-4CC2-B0D0-18AC6337D266}" srcOrd="0" destOrd="0" presId="urn:microsoft.com/office/officeart/2005/8/layout/default"/>
    <dgm:cxn modelId="{83AF4488-C53F-4053-8454-21BD96FC91BD}" type="presOf" srcId="{E210C38D-81E3-466D-80D3-D70E6C57D03C}" destId="{F46570B8-F319-49D8-B8AB-B3BA35A73766}" srcOrd="0" destOrd="0" presId="urn:microsoft.com/office/officeart/2005/8/layout/default"/>
    <dgm:cxn modelId="{798CB093-B2DF-4554-9CC6-2656B3DC8704}" srcId="{EABCBF7A-5429-4C96-8BBC-560FA9AE58E9}" destId="{F0B7F4A8-9FFC-4528-9557-4E311A61DD8D}" srcOrd="0" destOrd="0" parTransId="{71E87852-6BA3-4EFC-BD69-A13A3FEE78AF}" sibTransId="{17A2BD9E-5A32-4F41-A2CA-949ED9C1F432}"/>
    <dgm:cxn modelId="{5D98DCB4-6F11-48C1-8957-56B8B325ADD2}" srcId="{EABCBF7A-5429-4C96-8BBC-560FA9AE58E9}" destId="{3C79C50E-4642-4CEE-AA7C-E7C16628EA11}" srcOrd="1" destOrd="0" parTransId="{3B5C79B5-A4EE-432C-B40F-DAF3E6D9A8F1}" sibTransId="{6B589D64-46DF-4C95-B1E7-D46CDC6DCC03}"/>
    <dgm:cxn modelId="{193161E0-F504-4C30-B6DC-C1CA826465BB}" type="presOf" srcId="{B24D6FB3-2573-4D8F-93A3-4AA260328964}" destId="{DEAA150A-8119-4FC5-B84A-F7ACDA7E831B}" srcOrd="0" destOrd="0" presId="urn:microsoft.com/office/officeart/2005/8/layout/default"/>
    <dgm:cxn modelId="{69526DE0-731E-4F64-AE27-80BE60DBAF65}" type="presOf" srcId="{F0B7F4A8-9FFC-4528-9557-4E311A61DD8D}" destId="{844107B2-692D-4B8E-9305-50F696B90589}" srcOrd="0" destOrd="0" presId="urn:microsoft.com/office/officeart/2005/8/layout/default"/>
    <dgm:cxn modelId="{3C907134-8B44-4F29-A20C-E40531B07861}" type="presParOf" srcId="{3177ABCF-2BFD-4DB4-A0D2-758441530DDB}" destId="{844107B2-692D-4B8E-9305-50F696B90589}" srcOrd="0" destOrd="0" presId="urn:microsoft.com/office/officeart/2005/8/layout/default"/>
    <dgm:cxn modelId="{876D94E3-DD36-48CC-B768-9DE7C2D45308}" type="presParOf" srcId="{3177ABCF-2BFD-4DB4-A0D2-758441530DDB}" destId="{0927A20F-62DC-47E8-B1A6-5036080397B3}" srcOrd="1" destOrd="0" presId="urn:microsoft.com/office/officeart/2005/8/layout/default"/>
    <dgm:cxn modelId="{A07DC4AA-7C6E-4DA8-86F8-C4AB419F476D}" type="presParOf" srcId="{3177ABCF-2BFD-4DB4-A0D2-758441530DDB}" destId="{AFB38989-B75A-4CC2-B0D0-18AC6337D266}" srcOrd="2" destOrd="0" presId="urn:microsoft.com/office/officeart/2005/8/layout/default"/>
    <dgm:cxn modelId="{49989119-A8B4-4A9E-BF65-3465840E08A2}" type="presParOf" srcId="{3177ABCF-2BFD-4DB4-A0D2-758441530DDB}" destId="{E7551C7E-628C-44ED-9430-E92CBBAF6856}" srcOrd="3" destOrd="0" presId="urn:microsoft.com/office/officeart/2005/8/layout/default"/>
    <dgm:cxn modelId="{C0D5AD83-6FA7-4D8E-B172-A73F1EA14AF2}" type="presParOf" srcId="{3177ABCF-2BFD-4DB4-A0D2-758441530DDB}" destId="{F46570B8-F319-49D8-B8AB-B3BA35A73766}" srcOrd="4" destOrd="0" presId="urn:microsoft.com/office/officeart/2005/8/layout/default"/>
    <dgm:cxn modelId="{79E2B211-687B-42E7-80A4-17CFB30BDB43}" type="presParOf" srcId="{3177ABCF-2BFD-4DB4-A0D2-758441530DDB}" destId="{80366C54-BE17-4A09-9ECD-5184ADB0CA47}" srcOrd="5" destOrd="0" presId="urn:microsoft.com/office/officeart/2005/8/layout/default"/>
    <dgm:cxn modelId="{1238D161-35C0-404F-8D53-6169F4C934C4}" type="presParOf" srcId="{3177ABCF-2BFD-4DB4-A0D2-758441530DDB}" destId="{4DAFD3BE-F001-4D76-99B7-A1B73CF76A5C}" srcOrd="6" destOrd="0" presId="urn:microsoft.com/office/officeart/2005/8/layout/default"/>
    <dgm:cxn modelId="{2EFB26B2-36DE-42D1-B5B4-0870B8D8E516}" type="presParOf" srcId="{3177ABCF-2BFD-4DB4-A0D2-758441530DDB}" destId="{89794285-9474-443E-A1FE-E16103426FA0}" srcOrd="7" destOrd="0" presId="urn:microsoft.com/office/officeart/2005/8/layout/default"/>
    <dgm:cxn modelId="{AAFD1128-57C9-4830-B588-FF5EF8170D60}" type="presParOf" srcId="{3177ABCF-2BFD-4DB4-A0D2-758441530DDB}" destId="{DEAA150A-8119-4FC5-B84A-F7ACDA7E83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C5D5C-3210-4A66-98CC-2D60BA30E43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B2345CF-6039-4316-BCCC-C692981FF330}">
      <dgm:prSet/>
      <dgm:spPr/>
      <dgm:t>
        <a:bodyPr/>
        <a:lstStyle/>
        <a:p>
          <a:r>
            <a:rPr lang="en-US" dirty="0"/>
            <a:t>Directive 2014/24/EU on public procurement</a:t>
          </a:r>
          <a:r>
            <a:rPr lang="lt-LT" dirty="0"/>
            <a:t>.</a:t>
          </a:r>
          <a:endParaRPr lang="en-US" dirty="0"/>
        </a:p>
      </dgm:t>
    </dgm:pt>
    <dgm:pt modelId="{64A30EDC-D7E9-4AC7-8FD4-AA5FAD1D7484}" type="parTrans" cxnId="{41FC702C-5299-482C-822C-026593848CFE}">
      <dgm:prSet/>
      <dgm:spPr/>
      <dgm:t>
        <a:bodyPr/>
        <a:lstStyle/>
        <a:p>
          <a:endParaRPr lang="en-US"/>
        </a:p>
      </dgm:t>
    </dgm:pt>
    <dgm:pt modelId="{D4EFA8CE-EE5D-4895-9EDE-0A99BF8BF09E}" type="sibTrans" cxnId="{41FC702C-5299-482C-822C-026593848CFE}">
      <dgm:prSet/>
      <dgm:spPr/>
      <dgm:t>
        <a:bodyPr/>
        <a:lstStyle/>
        <a:p>
          <a:endParaRPr lang="en-US"/>
        </a:p>
      </dgm:t>
    </dgm:pt>
    <dgm:pt modelId="{9CD78F9A-A929-476C-A975-4A8544D0F6E5}">
      <dgm:prSet/>
      <dgm:spPr/>
      <dgm:t>
        <a:bodyPr/>
        <a:lstStyle/>
        <a:p>
          <a:r>
            <a:rPr lang="en-US" dirty="0"/>
            <a:t>Directive 2014/25/EU on procurement by entities operating in the water, energy, transport and postal services sectors</a:t>
          </a:r>
          <a:r>
            <a:rPr lang="lt-LT" dirty="0"/>
            <a:t>.</a:t>
          </a:r>
          <a:endParaRPr lang="en-US" dirty="0"/>
        </a:p>
      </dgm:t>
    </dgm:pt>
    <dgm:pt modelId="{DC992C44-A769-44BF-8EB8-D70F6A49E074}" type="parTrans" cxnId="{6B3DEECA-C72E-4A9C-992C-F6889460B43C}">
      <dgm:prSet/>
      <dgm:spPr/>
      <dgm:t>
        <a:bodyPr/>
        <a:lstStyle/>
        <a:p>
          <a:endParaRPr lang="en-US"/>
        </a:p>
      </dgm:t>
    </dgm:pt>
    <dgm:pt modelId="{B010D7ED-D375-4AD9-A4A0-58935650DDE2}" type="sibTrans" cxnId="{6B3DEECA-C72E-4A9C-992C-F6889460B43C}">
      <dgm:prSet/>
      <dgm:spPr/>
      <dgm:t>
        <a:bodyPr/>
        <a:lstStyle/>
        <a:p>
          <a:endParaRPr lang="en-US"/>
        </a:p>
      </dgm:t>
    </dgm:pt>
    <dgm:pt modelId="{EB4A043E-80F3-487B-9185-E9986A3AFCAE}">
      <dgm:prSet/>
      <dgm:spPr/>
      <dgm:t>
        <a:bodyPr/>
        <a:lstStyle/>
        <a:p>
          <a:r>
            <a:rPr lang="en-US" dirty="0"/>
            <a:t>Directive 2014/23/EU on the award of concession contracts</a:t>
          </a:r>
          <a:r>
            <a:rPr lang="lt-LT" dirty="0"/>
            <a:t>.</a:t>
          </a:r>
          <a:endParaRPr lang="en-US" dirty="0"/>
        </a:p>
      </dgm:t>
    </dgm:pt>
    <dgm:pt modelId="{5B0CFC31-8781-4B5C-87E1-C23CE2E21E05}" type="parTrans" cxnId="{5CFAE7E7-66F7-4A7B-8285-8D485BE80A78}">
      <dgm:prSet/>
      <dgm:spPr/>
      <dgm:t>
        <a:bodyPr/>
        <a:lstStyle/>
        <a:p>
          <a:endParaRPr lang="en-US"/>
        </a:p>
      </dgm:t>
    </dgm:pt>
    <dgm:pt modelId="{BA075C3C-D014-4F7A-A7B1-CF75E58EE113}" type="sibTrans" cxnId="{5CFAE7E7-66F7-4A7B-8285-8D485BE80A78}">
      <dgm:prSet/>
      <dgm:spPr/>
      <dgm:t>
        <a:bodyPr/>
        <a:lstStyle/>
        <a:p>
          <a:endParaRPr lang="en-US"/>
        </a:p>
      </dgm:t>
    </dgm:pt>
    <dgm:pt modelId="{0D77CF24-5B41-4659-8AFF-3A5FFE919080}" type="pres">
      <dgm:prSet presAssocID="{D24C5D5C-3210-4A66-98CC-2D60BA30E431}" presName="root" presStyleCnt="0">
        <dgm:presLayoutVars>
          <dgm:dir/>
          <dgm:resizeHandles val="exact"/>
        </dgm:presLayoutVars>
      </dgm:prSet>
      <dgm:spPr/>
    </dgm:pt>
    <dgm:pt modelId="{C54C1E21-68D8-4AB9-A069-3A9FDB0FEA6E}" type="pres">
      <dgm:prSet presAssocID="{6B2345CF-6039-4316-BCCC-C692981FF330}" presName="compNode" presStyleCnt="0"/>
      <dgm:spPr/>
    </dgm:pt>
    <dgm:pt modelId="{EB3CE12D-D18D-4A4C-8524-9608C825E52B}" type="pres">
      <dgm:prSet presAssocID="{6B2345CF-6039-4316-BCCC-C692981FF330}" presName="bgRect" presStyleLbl="bgShp" presStyleIdx="0" presStyleCnt="3"/>
      <dgm:spPr/>
    </dgm:pt>
    <dgm:pt modelId="{8011B3E0-A4DF-43D4-AC6D-EA4ED46471A1}" type="pres">
      <dgm:prSet presAssocID="{6B2345CF-6039-4316-BCCC-C692981FF330}" presName="iconRect" presStyleLbl="node1" presStyleIdx="0" presStyleCnt="3" custLinFactNeighborX="4052" custLinFactNeighborY="303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9EA28A98-6EC9-4C9D-A0BD-DA3F3613386E}" type="pres">
      <dgm:prSet presAssocID="{6B2345CF-6039-4316-BCCC-C692981FF330}" presName="spaceRect" presStyleCnt="0"/>
      <dgm:spPr/>
    </dgm:pt>
    <dgm:pt modelId="{2DAA8D92-380A-40B2-B9AE-FF1B4DE88A85}" type="pres">
      <dgm:prSet presAssocID="{6B2345CF-6039-4316-BCCC-C692981FF330}" presName="parTx" presStyleLbl="revTx" presStyleIdx="0" presStyleCnt="3">
        <dgm:presLayoutVars>
          <dgm:chMax val="0"/>
          <dgm:chPref val="0"/>
        </dgm:presLayoutVars>
      </dgm:prSet>
      <dgm:spPr/>
    </dgm:pt>
    <dgm:pt modelId="{4730267A-2BCF-450C-AB10-37EFB53B8B62}" type="pres">
      <dgm:prSet presAssocID="{D4EFA8CE-EE5D-4895-9EDE-0A99BF8BF09E}" presName="sibTrans" presStyleCnt="0"/>
      <dgm:spPr/>
    </dgm:pt>
    <dgm:pt modelId="{6610952E-27D1-4B81-BEA7-8EB857DED09C}" type="pres">
      <dgm:prSet presAssocID="{9CD78F9A-A929-476C-A975-4A8544D0F6E5}" presName="compNode" presStyleCnt="0"/>
      <dgm:spPr/>
    </dgm:pt>
    <dgm:pt modelId="{5E83B1F6-D301-442F-A6D8-EFA35718473B}" type="pres">
      <dgm:prSet presAssocID="{9CD78F9A-A929-476C-A975-4A8544D0F6E5}" presName="bgRect" presStyleLbl="bgShp" presStyleIdx="1" presStyleCnt="3"/>
      <dgm:spPr/>
    </dgm:pt>
    <dgm:pt modelId="{06AB42FE-A4D7-4851-8693-C693F9E83B9F}" type="pres">
      <dgm:prSet presAssocID="{9CD78F9A-A929-476C-A975-4A8544D0F6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p truck"/>
        </a:ext>
      </dgm:extLst>
    </dgm:pt>
    <dgm:pt modelId="{031B55C0-64D1-4886-AD18-8B59CD5FF568}" type="pres">
      <dgm:prSet presAssocID="{9CD78F9A-A929-476C-A975-4A8544D0F6E5}" presName="spaceRect" presStyleCnt="0"/>
      <dgm:spPr/>
    </dgm:pt>
    <dgm:pt modelId="{E93BF7D1-D2E7-4690-89AD-B7C1CBA76B26}" type="pres">
      <dgm:prSet presAssocID="{9CD78F9A-A929-476C-A975-4A8544D0F6E5}" presName="parTx" presStyleLbl="revTx" presStyleIdx="1" presStyleCnt="3">
        <dgm:presLayoutVars>
          <dgm:chMax val="0"/>
          <dgm:chPref val="0"/>
        </dgm:presLayoutVars>
      </dgm:prSet>
      <dgm:spPr/>
    </dgm:pt>
    <dgm:pt modelId="{3D3F38FE-C8B1-4507-948F-DFD16F7167CB}" type="pres">
      <dgm:prSet presAssocID="{B010D7ED-D375-4AD9-A4A0-58935650DDE2}" presName="sibTrans" presStyleCnt="0"/>
      <dgm:spPr/>
    </dgm:pt>
    <dgm:pt modelId="{485C5D4D-C12E-4BE0-9901-4851A6EE4D72}" type="pres">
      <dgm:prSet presAssocID="{EB4A043E-80F3-487B-9185-E9986A3AFCAE}" presName="compNode" presStyleCnt="0"/>
      <dgm:spPr/>
    </dgm:pt>
    <dgm:pt modelId="{2C32BEE1-BCEE-4E67-9421-AD1E7BD7C097}" type="pres">
      <dgm:prSet presAssocID="{EB4A043E-80F3-487B-9185-E9986A3AFCAE}" presName="bgRect" presStyleLbl="bgShp" presStyleIdx="2" presStyleCnt="3"/>
      <dgm:spPr/>
    </dgm:pt>
    <dgm:pt modelId="{76638561-CB8C-43C3-A3BF-73AB006C9E63}" type="pres">
      <dgm:prSet presAssocID="{EB4A043E-80F3-487B-9185-E9986A3AFCAE}" presName="iconRect" presStyleLbl="node1" presStyleIdx="2" presStyleCnt="3" custLinFactNeighborX="7091" custLinFactNeighborY="-405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oad outline"/>
        </a:ext>
      </dgm:extLst>
    </dgm:pt>
    <dgm:pt modelId="{AD1F9BB4-E463-4C3B-A07D-9932494842A6}" type="pres">
      <dgm:prSet presAssocID="{EB4A043E-80F3-487B-9185-E9986A3AFCAE}" presName="spaceRect" presStyleCnt="0"/>
      <dgm:spPr/>
    </dgm:pt>
    <dgm:pt modelId="{F60F3980-569F-4536-8DDE-73A275F1DDFA}" type="pres">
      <dgm:prSet presAssocID="{EB4A043E-80F3-487B-9185-E9986A3AFCAE}" presName="parTx" presStyleLbl="revTx" presStyleIdx="2" presStyleCnt="3">
        <dgm:presLayoutVars>
          <dgm:chMax val="0"/>
          <dgm:chPref val="0"/>
        </dgm:presLayoutVars>
      </dgm:prSet>
      <dgm:spPr/>
    </dgm:pt>
  </dgm:ptLst>
  <dgm:cxnLst>
    <dgm:cxn modelId="{0D6F0E26-933E-4EA6-BFDB-4687ED48A07C}" type="presOf" srcId="{6B2345CF-6039-4316-BCCC-C692981FF330}" destId="{2DAA8D92-380A-40B2-B9AE-FF1B4DE88A85}" srcOrd="0" destOrd="0" presId="urn:microsoft.com/office/officeart/2018/2/layout/IconVerticalSolidList"/>
    <dgm:cxn modelId="{41FC702C-5299-482C-822C-026593848CFE}" srcId="{D24C5D5C-3210-4A66-98CC-2D60BA30E431}" destId="{6B2345CF-6039-4316-BCCC-C692981FF330}" srcOrd="0" destOrd="0" parTransId="{64A30EDC-D7E9-4AC7-8FD4-AA5FAD1D7484}" sibTransId="{D4EFA8CE-EE5D-4895-9EDE-0A99BF8BF09E}"/>
    <dgm:cxn modelId="{45D521B0-5613-4D6B-8A9B-C91E10DA03BF}" type="presOf" srcId="{EB4A043E-80F3-487B-9185-E9986A3AFCAE}" destId="{F60F3980-569F-4536-8DDE-73A275F1DDFA}" srcOrd="0" destOrd="0" presId="urn:microsoft.com/office/officeart/2018/2/layout/IconVerticalSolidList"/>
    <dgm:cxn modelId="{285C2DC3-4B8D-48CA-B7B8-B33CD48373E2}" type="presOf" srcId="{D24C5D5C-3210-4A66-98CC-2D60BA30E431}" destId="{0D77CF24-5B41-4659-8AFF-3A5FFE919080}" srcOrd="0" destOrd="0" presId="urn:microsoft.com/office/officeart/2018/2/layout/IconVerticalSolidList"/>
    <dgm:cxn modelId="{1689EDC9-8525-4FBE-98B8-DECD9EB9C691}" type="presOf" srcId="{9CD78F9A-A929-476C-A975-4A8544D0F6E5}" destId="{E93BF7D1-D2E7-4690-89AD-B7C1CBA76B26}" srcOrd="0" destOrd="0" presId="urn:microsoft.com/office/officeart/2018/2/layout/IconVerticalSolidList"/>
    <dgm:cxn modelId="{6B3DEECA-C72E-4A9C-992C-F6889460B43C}" srcId="{D24C5D5C-3210-4A66-98CC-2D60BA30E431}" destId="{9CD78F9A-A929-476C-A975-4A8544D0F6E5}" srcOrd="1" destOrd="0" parTransId="{DC992C44-A769-44BF-8EB8-D70F6A49E074}" sibTransId="{B010D7ED-D375-4AD9-A4A0-58935650DDE2}"/>
    <dgm:cxn modelId="{5CFAE7E7-66F7-4A7B-8285-8D485BE80A78}" srcId="{D24C5D5C-3210-4A66-98CC-2D60BA30E431}" destId="{EB4A043E-80F3-487B-9185-E9986A3AFCAE}" srcOrd="2" destOrd="0" parTransId="{5B0CFC31-8781-4B5C-87E1-C23CE2E21E05}" sibTransId="{BA075C3C-D014-4F7A-A7B1-CF75E58EE113}"/>
    <dgm:cxn modelId="{E892400F-7E63-4F60-8F83-CE07A4ECE6A5}" type="presParOf" srcId="{0D77CF24-5B41-4659-8AFF-3A5FFE919080}" destId="{C54C1E21-68D8-4AB9-A069-3A9FDB0FEA6E}" srcOrd="0" destOrd="0" presId="urn:microsoft.com/office/officeart/2018/2/layout/IconVerticalSolidList"/>
    <dgm:cxn modelId="{6CB8601D-8482-41DA-8E27-2A9153B22F64}" type="presParOf" srcId="{C54C1E21-68D8-4AB9-A069-3A9FDB0FEA6E}" destId="{EB3CE12D-D18D-4A4C-8524-9608C825E52B}" srcOrd="0" destOrd="0" presId="urn:microsoft.com/office/officeart/2018/2/layout/IconVerticalSolidList"/>
    <dgm:cxn modelId="{A0246CF0-BCCF-47B6-BE59-D587AB5BA062}" type="presParOf" srcId="{C54C1E21-68D8-4AB9-A069-3A9FDB0FEA6E}" destId="{8011B3E0-A4DF-43D4-AC6D-EA4ED46471A1}" srcOrd="1" destOrd="0" presId="urn:microsoft.com/office/officeart/2018/2/layout/IconVerticalSolidList"/>
    <dgm:cxn modelId="{EEC0D008-AF91-4EB7-8D1C-524ED55BEF3E}" type="presParOf" srcId="{C54C1E21-68D8-4AB9-A069-3A9FDB0FEA6E}" destId="{9EA28A98-6EC9-4C9D-A0BD-DA3F3613386E}" srcOrd="2" destOrd="0" presId="urn:microsoft.com/office/officeart/2018/2/layout/IconVerticalSolidList"/>
    <dgm:cxn modelId="{94462945-67E0-4EE1-8918-4D7AE4FEF404}" type="presParOf" srcId="{C54C1E21-68D8-4AB9-A069-3A9FDB0FEA6E}" destId="{2DAA8D92-380A-40B2-B9AE-FF1B4DE88A85}" srcOrd="3" destOrd="0" presId="urn:microsoft.com/office/officeart/2018/2/layout/IconVerticalSolidList"/>
    <dgm:cxn modelId="{E9C926FD-FF86-4F74-8BD2-62B6D0A807FD}" type="presParOf" srcId="{0D77CF24-5B41-4659-8AFF-3A5FFE919080}" destId="{4730267A-2BCF-450C-AB10-37EFB53B8B62}" srcOrd="1" destOrd="0" presId="urn:microsoft.com/office/officeart/2018/2/layout/IconVerticalSolidList"/>
    <dgm:cxn modelId="{1A410779-0FF7-4A29-92D0-D776CFDAB9D4}" type="presParOf" srcId="{0D77CF24-5B41-4659-8AFF-3A5FFE919080}" destId="{6610952E-27D1-4B81-BEA7-8EB857DED09C}" srcOrd="2" destOrd="0" presId="urn:microsoft.com/office/officeart/2018/2/layout/IconVerticalSolidList"/>
    <dgm:cxn modelId="{0720DB94-E5B2-4DA9-932D-450B4C844D26}" type="presParOf" srcId="{6610952E-27D1-4B81-BEA7-8EB857DED09C}" destId="{5E83B1F6-D301-442F-A6D8-EFA35718473B}" srcOrd="0" destOrd="0" presId="urn:microsoft.com/office/officeart/2018/2/layout/IconVerticalSolidList"/>
    <dgm:cxn modelId="{F19F114F-4EE3-4C04-B295-30DFB9EC1171}" type="presParOf" srcId="{6610952E-27D1-4B81-BEA7-8EB857DED09C}" destId="{06AB42FE-A4D7-4851-8693-C693F9E83B9F}" srcOrd="1" destOrd="0" presId="urn:microsoft.com/office/officeart/2018/2/layout/IconVerticalSolidList"/>
    <dgm:cxn modelId="{D88A5D9B-29E3-4B30-9F04-31E5AC042930}" type="presParOf" srcId="{6610952E-27D1-4B81-BEA7-8EB857DED09C}" destId="{031B55C0-64D1-4886-AD18-8B59CD5FF568}" srcOrd="2" destOrd="0" presId="urn:microsoft.com/office/officeart/2018/2/layout/IconVerticalSolidList"/>
    <dgm:cxn modelId="{0F286F18-96FD-432C-9A9E-BA4010879B28}" type="presParOf" srcId="{6610952E-27D1-4B81-BEA7-8EB857DED09C}" destId="{E93BF7D1-D2E7-4690-89AD-B7C1CBA76B26}" srcOrd="3" destOrd="0" presId="urn:microsoft.com/office/officeart/2018/2/layout/IconVerticalSolidList"/>
    <dgm:cxn modelId="{B81EE78A-2322-445B-96C6-6C49D66F7E83}" type="presParOf" srcId="{0D77CF24-5B41-4659-8AFF-3A5FFE919080}" destId="{3D3F38FE-C8B1-4507-948F-DFD16F7167CB}" srcOrd="3" destOrd="0" presId="urn:microsoft.com/office/officeart/2018/2/layout/IconVerticalSolidList"/>
    <dgm:cxn modelId="{ED8C93E4-D467-4A8A-AFEE-22E15B0CC68B}" type="presParOf" srcId="{0D77CF24-5B41-4659-8AFF-3A5FFE919080}" destId="{485C5D4D-C12E-4BE0-9901-4851A6EE4D72}" srcOrd="4" destOrd="0" presId="urn:microsoft.com/office/officeart/2018/2/layout/IconVerticalSolidList"/>
    <dgm:cxn modelId="{8DA8C3D5-2F68-4F40-9D31-545971947A42}" type="presParOf" srcId="{485C5D4D-C12E-4BE0-9901-4851A6EE4D72}" destId="{2C32BEE1-BCEE-4E67-9421-AD1E7BD7C097}" srcOrd="0" destOrd="0" presId="urn:microsoft.com/office/officeart/2018/2/layout/IconVerticalSolidList"/>
    <dgm:cxn modelId="{3F62CFB1-1AFD-4EFB-8ABE-A9EE801F529D}" type="presParOf" srcId="{485C5D4D-C12E-4BE0-9901-4851A6EE4D72}" destId="{76638561-CB8C-43C3-A3BF-73AB006C9E63}" srcOrd="1" destOrd="0" presId="urn:microsoft.com/office/officeart/2018/2/layout/IconVerticalSolidList"/>
    <dgm:cxn modelId="{6BBDD087-0F82-49CB-9925-FAB23D521B6C}" type="presParOf" srcId="{485C5D4D-C12E-4BE0-9901-4851A6EE4D72}" destId="{AD1F9BB4-E463-4C3B-A07D-9932494842A6}" srcOrd="2" destOrd="0" presId="urn:microsoft.com/office/officeart/2018/2/layout/IconVerticalSolidList"/>
    <dgm:cxn modelId="{6B858F50-639D-41C3-87AC-14EB7823ECDF}" type="presParOf" srcId="{485C5D4D-C12E-4BE0-9901-4851A6EE4D72}" destId="{F60F3980-569F-4536-8DDE-73A275F1DD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98564-49E8-48F6-B034-2A6060CA2B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67511C-594C-4D38-A063-6E3AD600D14C}">
      <dgm:prSet/>
      <dgm:spPr/>
      <dgm:t>
        <a:bodyPr/>
        <a:lstStyle/>
        <a:p>
          <a:pPr>
            <a:lnSpc>
              <a:spcPct val="100000"/>
            </a:lnSpc>
          </a:pPr>
          <a:r>
            <a:rPr lang="en-US" dirty="0"/>
            <a:t>1</a:t>
          </a:r>
          <a:r>
            <a:rPr lang="lt-LT" dirty="0"/>
            <a:t>. </a:t>
          </a:r>
          <a:r>
            <a:rPr lang="en-US" dirty="0"/>
            <a:t>Interplay of this new set of rules with horizontal public procurement law and among them.</a:t>
          </a:r>
        </a:p>
      </dgm:t>
    </dgm:pt>
    <dgm:pt modelId="{352DB751-1F47-4033-B94F-7EB1202A08AF}" type="parTrans" cxnId="{9FC9922F-9138-438C-82A8-BDAB1EBEC23C}">
      <dgm:prSet/>
      <dgm:spPr/>
      <dgm:t>
        <a:bodyPr/>
        <a:lstStyle/>
        <a:p>
          <a:endParaRPr lang="en-US"/>
        </a:p>
      </dgm:t>
    </dgm:pt>
    <dgm:pt modelId="{A419AA03-5B24-4631-8208-02D6245A1779}" type="sibTrans" cxnId="{9FC9922F-9138-438C-82A8-BDAB1EBEC23C}">
      <dgm:prSet/>
      <dgm:spPr/>
      <dgm:t>
        <a:bodyPr/>
        <a:lstStyle/>
        <a:p>
          <a:endParaRPr lang="en-US"/>
        </a:p>
      </dgm:t>
    </dgm:pt>
    <dgm:pt modelId="{09B8E459-6C8C-4C11-8BDB-F2303C7DD4FC}">
      <dgm:prSet/>
      <dgm:spPr/>
      <dgm:t>
        <a:bodyPr/>
        <a:lstStyle/>
        <a:p>
          <a:pPr>
            <a:lnSpc>
              <a:spcPct val="100000"/>
            </a:lnSpc>
          </a:pPr>
          <a:r>
            <a:rPr lang="en-US" dirty="0"/>
            <a:t>2</a:t>
          </a:r>
          <a:r>
            <a:rPr lang="lt-LT" dirty="0"/>
            <a:t>. </a:t>
          </a:r>
          <a:r>
            <a:rPr lang="en-IE" dirty="0"/>
            <a:t>Coherent implementation of the new provisions.</a:t>
          </a:r>
          <a:endParaRPr lang="en-US" dirty="0"/>
        </a:p>
      </dgm:t>
    </dgm:pt>
    <dgm:pt modelId="{C0F29B55-DDCB-499B-AFDD-2B74D4DA7008}" type="parTrans" cxnId="{7ADD3FBE-659F-4F04-889C-15DB2789D4C9}">
      <dgm:prSet/>
      <dgm:spPr/>
      <dgm:t>
        <a:bodyPr/>
        <a:lstStyle/>
        <a:p>
          <a:endParaRPr lang="en-US"/>
        </a:p>
      </dgm:t>
    </dgm:pt>
    <dgm:pt modelId="{DF0E08D2-CF62-4038-8DFC-E3427FF4A40B}" type="sibTrans" cxnId="{7ADD3FBE-659F-4F04-889C-15DB2789D4C9}">
      <dgm:prSet/>
      <dgm:spPr/>
      <dgm:t>
        <a:bodyPr/>
        <a:lstStyle/>
        <a:p>
          <a:endParaRPr lang="en-US"/>
        </a:p>
      </dgm:t>
    </dgm:pt>
    <dgm:pt modelId="{DDB37495-4A54-4AD4-BE6F-C3E5D184FC1F}">
      <dgm:prSet/>
      <dgm:spPr/>
      <dgm:t>
        <a:bodyPr/>
        <a:lstStyle/>
        <a:p>
          <a:pPr>
            <a:lnSpc>
              <a:spcPct val="100000"/>
            </a:lnSpc>
          </a:pPr>
          <a:r>
            <a:rPr lang="en-US" dirty="0"/>
            <a:t>3</a:t>
          </a:r>
          <a:r>
            <a:rPr lang="lt-LT" dirty="0"/>
            <a:t>. </a:t>
          </a:r>
          <a:r>
            <a:rPr lang="en-US" dirty="0"/>
            <a:t>Bigger need for professionalization and administrative capacity of public buyers.</a:t>
          </a:r>
        </a:p>
      </dgm:t>
    </dgm:pt>
    <dgm:pt modelId="{90C6BA0F-5D26-4052-A4BB-082E4EF5CC15}" type="parTrans" cxnId="{5D413D67-F5EE-470A-8450-B5584DD0F38C}">
      <dgm:prSet/>
      <dgm:spPr/>
      <dgm:t>
        <a:bodyPr/>
        <a:lstStyle/>
        <a:p>
          <a:endParaRPr lang="en-US"/>
        </a:p>
      </dgm:t>
    </dgm:pt>
    <dgm:pt modelId="{DDB05DAF-8F35-45A2-B7A3-7C9F6E3E3959}" type="sibTrans" cxnId="{5D413D67-F5EE-470A-8450-B5584DD0F38C}">
      <dgm:prSet/>
      <dgm:spPr/>
      <dgm:t>
        <a:bodyPr/>
        <a:lstStyle/>
        <a:p>
          <a:endParaRPr lang="en-US"/>
        </a:p>
      </dgm:t>
    </dgm:pt>
    <dgm:pt modelId="{F954D8BA-12FA-43B0-98D9-83DD9AD1B8C6}">
      <dgm:prSet/>
      <dgm:spPr/>
      <dgm:t>
        <a:bodyPr/>
        <a:lstStyle/>
        <a:p>
          <a:pPr>
            <a:lnSpc>
              <a:spcPct val="100000"/>
            </a:lnSpc>
          </a:pPr>
          <a:r>
            <a:rPr lang="en-US" dirty="0"/>
            <a:t>4</a:t>
          </a:r>
          <a:r>
            <a:rPr lang="lt-LT" dirty="0"/>
            <a:t>. </a:t>
          </a:r>
          <a:r>
            <a:rPr lang="en-IE" dirty="0"/>
            <a:t>Manage the risks of fragmentation.</a:t>
          </a:r>
          <a:endParaRPr lang="en-US" dirty="0"/>
        </a:p>
      </dgm:t>
    </dgm:pt>
    <dgm:pt modelId="{494A3364-73FF-45CB-911C-527093ED20CD}" type="parTrans" cxnId="{DA098ECF-6D0C-4EE2-937A-D2B85F52D96F}">
      <dgm:prSet/>
      <dgm:spPr/>
      <dgm:t>
        <a:bodyPr/>
        <a:lstStyle/>
        <a:p>
          <a:endParaRPr lang="en-US"/>
        </a:p>
      </dgm:t>
    </dgm:pt>
    <dgm:pt modelId="{63A1C42D-28EE-4625-8406-BCB7951BE86F}" type="sibTrans" cxnId="{DA098ECF-6D0C-4EE2-937A-D2B85F52D96F}">
      <dgm:prSet/>
      <dgm:spPr/>
      <dgm:t>
        <a:bodyPr/>
        <a:lstStyle/>
        <a:p>
          <a:endParaRPr lang="en-US"/>
        </a:p>
      </dgm:t>
    </dgm:pt>
    <dgm:pt modelId="{C1C61934-CD29-4274-B622-CFD4DFF48D25}">
      <dgm:prSet/>
      <dgm:spPr/>
      <dgm:t>
        <a:bodyPr/>
        <a:lstStyle/>
        <a:p>
          <a:pPr>
            <a:lnSpc>
              <a:spcPct val="100000"/>
            </a:lnSpc>
          </a:pPr>
          <a:r>
            <a:rPr lang="en-US" dirty="0"/>
            <a:t>5</a:t>
          </a:r>
          <a:r>
            <a:rPr lang="lt-LT" dirty="0"/>
            <a:t>. </a:t>
          </a:r>
          <a:r>
            <a:rPr lang="en-IE" dirty="0"/>
            <a:t>Assess the impact on competition.</a:t>
          </a:r>
          <a:endParaRPr lang="en-US" dirty="0"/>
        </a:p>
      </dgm:t>
    </dgm:pt>
    <dgm:pt modelId="{3224DED0-5204-4DA6-B962-C9E993FE6DDD}" type="parTrans" cxnId="{94B10934-01FB-4A53-A844-9143AFDFDB73}">
      <dgm:prSet/>
      <dgm:spPr/>
      <dgm:t>
        <a:bodyPr/>
        <a:lstStyle/>
        <a:p>
          <a:endParaRPr lang="en-US"/>
        </a:p>
      </dgm:t>
    </dgm:pt>
    <dgm:pt modelId="{DFE09E08-C387-490A-9308-7C9DD23C707A}" type="sibTrans" cxnId="{94B10934-01FB-4A53-A844-9143AFDFDB73}">
      <dgm:prSet/>
      <dgm:spPr/>
      <dgm:t>
        <a:bodyPr/>
        <a:lstStyle/>
        <a:p>
          <a:endParaRPr lang="en-US"/>
        </a:p>
      </dgm:t>
    </dgm:pt>
    <dgm:pt modelId="{23843951-8C3A-4C8D-BFED-7502AE97C8F3}" type="pres">
      <dgm:prSet presAssocID="{6CF98564-49E8-48F6-B034-2A6060CA2B63}" presName="root" presStyleCnt="0">
        <dgm:presLayoutVars>
          <dgm:dir/>
          <dgm:resizeHandles val="exact"/>
        </dgm:presLayoutVars>
      </dgm:prSet>
      <dgm:spPr/>
    </dgm:pt>
    <dgm:pt modelId="{2664AEC6-FBF3-4C9D-920F-6C94622276F8}" type="pres">
      <dgm:prSet presAssocID="{CE67511C-594C-4D38-A063-6E3AD600D14C}" presName="compNode" presStyleCnt="0"/>
      <dgm:spPr/>
    </dgm:pt>
    <dgm:pt modelId="{E2F064A6-6CCC-4E59-97E9-E60CDF7AD37D}" type="pres">
      <dgm:prSet presAssocID="{CE67511C-594C-4D38-A063-6E3AD600D14C}" presName="bgRect" presStyleLbl="bgShp" presStyleIdx="0" presStyleCnt="5"/>
      <dgm:spPr/>
    </dgm:pt>
    <dgm:pt modelId="{0A00A75A-BEF4-4620-B39B-B12CE687E34A}" type="pres">
      <dgm:prSet presAssocID="{CE67511C-594C-4D38-A063-6E3AD600D14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284924FA-2E45-486E-BB00-71E0E537C3E8}" type="pres">
      <dgm:prSet presAssocID="{CE67511C-594C-4D38-A063-6E3AD600D14C}" presName="spaceRect" presStyleCnt="0"/>
      <dgm:spPr/>
    </dgm:pt>
    <dgm:pt modelId="{ABF915A3-716D-4D15-9446-9BDBAB35A367}" type="pres">
      <dgm:prSet presAssocID="{CE67511C-594C-4D38-A063-6E3AD600D14C}" presName="parTx" presStyleLbl="revTx" presStyleIdx="0" presStyleCnt="5">
        <dgm:presLayoutVars>
          <dgm:chMax val="0"/>
          <dgm:chPref val="0"/>
        </dgm:presLayoutVars>
      </dgm:prSet>
      <dgm:spPr/>
    </dgm:pt>
    <dgm:pt modelId="{ACBC46CC-C059-4567-95CD-2BF940AEF80E}" type="pres">
      <dgm:prSet presAssocID="{A419AA03-5B24-4631-8208-02D6245A1779}" presName="sibTrans" presStyleCnt="0"/>
      <dgm:spPr/>
    </dgm:pt>
    <dgm:pt modelId="{59B8C349-B93A-4346-A481-94EE91BC9518}" type="pres">
      <dgm:prSet presAssocID="{09B8E459-6C8C-4C11-8BDB-F2303C7DD4FC}" presName="compNode" presStyleCnt="0"/>
      <dgm:spPr/>
    </dgm:pt>
    <dgm:pt modelId="{9BF0C109-AF77-4F9A-A4C7-23A5253211A0}" type="pres">
      <dgm:prSet presAssocID="{09B8E459-6C8C-4C11-8BDB-F2303C7DD4FC}" presName="bgRect" presStyleLbl="bgShp" presStyleIdx="1" presStyleCnt="5"/>
      <dgm:spPr/>
    </dgm:pt>
    <dgm:pt modelId="{E4B6A14C-28A4-445A-8F7C-EEDF286993A3}" type="pres">
      <dgm:prSet presAssocID="{09B8E459-6C8C-4C11-8BDB-F2303C7DD4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0C18B409-8A2A-4C6B-85BF-6B8320A2A4FC}" type="pres">
      <dgm:prSet presAssocID="{09B8E459-6C8C-4C11-8BDB-F2303C7DD4FC}" presName="spaceRect" presStyleCnt="0"/>
      <dgm:spPr/>
    </dgm:pt>
    <dgm:pt modelId="{A34EEE0C-ACF5-43EA-80AD-C0B5FDCABD1B}" type="pres">
      <dgm:prSet presAssocID="{09B8E459-6C8C-4C11-8BDB-F2303C7DD4FC}" presName="parTx" presStyleLbl="revTx" presStyleIdx="1" presStyleCnt="5">
        <dgm:presLayoutVars>
          <dgm:chMax val="0"/>
          <dgm:chPref val="0"/>
        </dgm:presLayoutVars>
      </dgm:prSet>
      <dgm:spPr/>
    </dgm:pt>
    <dgm:pt modelId="{49494026-31D0-4D7B-AA96-F3005857C014}" type="pres">
      <dgm:prSet presAssocID="{DF0E08D2-CF62-4038-8DFC-E3427FF4A40B}" presName="sibTrans" presStyleCnt="0"/>
      <dgm:spPr/>
    </dgm:pt>
    <dgm:pt modelId="{D6FA17EF-ACCE-48DB-A833-8FA393A793F2}" type="pres">
      <dgm:prSet presAssocID="{DDB37495-4A54-4AD4-BE6F-C3E5D184FC1F}" presName="compNode" presStyleCnt="0"/>
      <dgm:spPr/>
    </dgm:pt>
    <dgm:pt modelId="{E6E60C74-FD62-46B4-B6F0-62C04F59F6F5}" type="pres">
      <dgm:prSet presAssocID="{DDB37495-4A54-4AD4-BE6F-C3E5D184FC1F}" presName="bgRect" presStyleLbl="bgShp" presStyleIdx="2" presStyleCnt="5"/>
      <dgm:spPr/>
    </dgm:pt>
    <dgm:pt modelId="{A17A6D7C-7354-4C48-A292-C4B783871E12}" type="pres">
      <dgm:prSet presAssocID="{DDB37495-4A54-4AD4-BE6F-C3E5D184FC1F}" presName="iconRect" presStyleLbl="node1" presStyleIdx="2" presStyleCnt="5" custScaleX="10446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dgm:spPr>
      <dgm:extLst>
        <a:ext uri="{E40237B7-FDA0-4F09-8148-C483321AD2D9}">
          <dgm14:cNvPr xmlns:dgm14="http://schemas.microsoft.com/office/drawing/2010/diagram" id="0" name="" descr="Group of people with solid fill"/>
        </a:ext>
      </dgm:extLst>
    </dgm:pt>
    <dgm:pt modelId="{5A25409C-2FFE-4BE7-88D3-8D8318992E7F}" type="pres">
      <dgm:prSet presAssocID="{DDB37495-4A54-4AD4-BE6F-C3E5D184FC1F}" presName="spaceRect" presStyleCnt="0"/>
      <dgm:spPr/>
    </dgm:pt>
    <dgm:pt modelId="{A2D04CFD-22A5-4CBA-B3B4-9EF67669E97B}" type="pres">
      <dgm:prSet presAssocID="{DDB37495-4A54-4AD4-BE6F-C3E5D184FC1F}" presName="parTx" presStyleLbl="revTx" presStyleIdx="2" presStyleCnt="5">
        <dgm:presLayoutVars>
          <dgm:chMax val="0"/>
          <dgm:chPref val="0"/>
        </dgm:presLayoutVars>
      </dgm:prSet>
      <dgm:spPr/>
    </dgm:pt>
    <dgm:pt modelId="{634856A6-C211-41E9-A700-F7A77A6F6493}" type="pres">
      <dgm:prSet presAssocID="{DDB05DAF-8F35-45A2-B7A3-7C9F6E3E3959}" presName="sibTrans" presStyleCnt="0"/>
      <dgm:spPr/>
    </dgm:pt>
    <dgm:pt modelId="{BEE4C77F-7614-44DE-9B0B-71D67BD4AFD2}" type="pres">
      <dgm:prSet presAssocID="{F954D8BA-12FA-43B0-98D9-83DD9AD1B8C6}" presName="compNode" presStyleCnt="0"/>
      <dgm:spPr/>
    </dgm:pt>
    <dgm:pt modelId="{5D058DAD-9F6D-42B5-A459-6FCC1BAD5B13}" type="pres">
      <dgm:prSet presAssocID="{F954D8BA-12FA-43B0-98D9-83DD9AD1B8C6}" presName="bgRect" presStyleLbl="bgShp" presStyleIdx="3" presStyleCnt="5"/>
      <dgm:spPr/>
    </dgm:pt>
    <dgm:pt modelId="{BEC5A287-6F21-4301-B7AB-3B9B1D12B29D}" type="pres">
      <dgm:prSet presAssocID="{F954D8BA-12FA-43B0-98D9-83DD9AD1B8C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BB702DBF-4AE4-487D-A134-2392A03F8513}" type="pres">
      <dgm:prSet presAssocID="{F954D8BA-12FA-43B0-98D9-83DD9AD1B8C6}" presName="spaceRect" presStyleCnt="0"/>
      <dgm:spPr/>
    </dgm:pt>
    <dgm:pt modelId="{82313E11-9A7C-4CDF-A907-CC15FBFF36B1}" type="pres">
      <dgm:prSet presAssocID="{F954D8BA-12FA-43B0-98D9-83DD9AD1B8C6}" presName="parTx" presStyleLbl="revTx" presStyleIdx="3" presStyleCnt="5">
        <dgm:presLayoutVars>
          <dgm:chMax val="0"/>
          <dgm:chPref val="0"/>
        </dgm:presLayoutVars>
      </dgm:prSet>
      <dgm:spPr/>
    </dgm:pt>
    <dgm:pt modelId="{92490D31-932A-4B8D-A855-1BA84CE37D9E}" type="pres">
      <dgm:prSet presAssocID="{63A1C42D-28EE-4625-8406-BCB7951BE86F}" presName="sibTrans" presStyleCnt="0"/>
      <dgm:spPr/>
    </dgm:pt>
    <dgm:pt modelId="{DC243821-2EF8-4D4E-82A4-DE1757FE549E}" type="pres">
      <dgm:prSet presAssocID="{C1C61934-CD29-4274-B622-CFD4DFF48D25}" presName="compNode" presStyleCnt="0"/>
      <dgm:spPr/>
    </dgm:pt>
    <dgm:pt modelId="{73A7C192-DC34-4B37-88EC-7D9427EB3A2C}" type="pres">
      <dgm:prSet presAssocID="{C1C61934-CD29-4274-B622-CFD4DFF48D25}" presName="bgRect" presStyleLbl="bgShp" presStyleIdx="4" presStyleCnt="5" custLinFactNeighborX="0"/>
      <dgm:spPr/>
    </dgm:pt>
    <dgm:pt modelId="{805B9B83-DE2B-49C7-93E5-3A2AF8FA6A65}" type="pres">
      <dgm:prSet presAssocID="{C1C61934-CD29-4274-B622-CFD4DFF48D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1E9FAE3F-BEF6-4449-945F-E71AAA7B6C53}" type="pres">
      <dgm:prSet presAssocID="{C1C61934-CD29-4274-B622-CFD4DFF48D25}" presName="spaceRect" presStyleCnt="0"/>
      <dgm:spPr/>
    </dgm:pt>
    <dgm:pt modelId="{EC49BD03-AA10-4414-9906-CB31EA979E05}" type="pres">
      <dgm:prSet presAssocID="{C1C61934-CD29-4274-B622-CFD4DFF48D25}" presName="parTx" presStyleLbl="revTx" presStyleIdx="4" presStyleCnt="5">
        <dgm:presLayoutVars>
          <dgm:chMax val="0"/>
          <dgm:chPref val="0"/>
        </dgm:presLayoutVars>
      </dgm:prSet>
      <dgm:spPr/>
    </dgm:pt>
  </dgm:ptLst>
  <dgm:cxnLst>
    <dgm:cxn modelId="{D51EA802-0FBE-439D-8EFC-2F765024890F}" type="presOf" srcId="{6CF98564-49E8-48F6-B034-2A6060CA2B63}" destId="{23843951-8C3A-4C8D-BFED-7502AE97C8F3}" srcOrd="0" destOrd="0" presId="urn:microsoft.com/office/officeart/2018/2/layout/IconVerticalSolidList"/>
    <dgm:cxn modelId="{AE7D2E2D-C9A0-4B08-8778-3EF0CEBF997E}" type="presOf" srcId="{F954D8BA-12FA-43B0-98D9-83DD9AD1B8C6}" destId="{82313E11-9A7C-4CDF-A907-CC15FBFF36B1}" srcOrd="0" destOrd="0" presId="urn:microsoft.com/office/officeart/2018/2/layout/IconVerticalSolidList"/>
    <dgm:cxn modelId="{9FC9922F-9138-438C-82A8-BDAB1EBEC23C}" srcId="{6CF98564-49E8-48F6-B034-2A6060CA2B63}" destId="{CE67511C-594C-4D38-A063-6E3AD600D14C}" srcOrd="0" destOrd="0" parTransId="{352DB751-1F47-4033-B94F-7EB1202A08AF}" sibTransId="{A419AA03-5B24-4631-8208-02D6245A1779}"/>
    <dgm:cxn modelId="{94B10934-01FB-4A53-A844-9143AFDFDB73}" srcId="{6CF98564-49E8-48F6-B034-2A6060CA2B63}" destId="{C1C61934-CD29-4274-B622-CFD4DFF48D25}" srcOrd="4" destOrd="0" parTransId="{3224DED0-5204-4DA6-B962-C9E993FE6DDD}" sibTransId="{DFE09E08-C387-490A-9308-7C9DD23C707A}"/>
    <dgm:cxn modelId="{5C68155E-5B2B-482C-A3AB-2E02952F9DA8}" type="presOf" srcId="{DDB37495-4A54-4AD4-BE6F-C3E5D184FC1F}" destId="{A2D04CFD-22A5-4CBA-B3B4-9EF67669E97B}" srcOrd="0" destOrd="0" presId="urn:microsoft.com/office/officeart/2018/2/layout/IconVerticalSolidList"/>
    <dgm:cxn modelId="{BB7A2765-7261-4C6B-A574-B9FDDE54CD29}" type="presOf" srcId="{09B8E459-6C8C-4C11-8BDB-F2303C7DD4FC}" destId="{A34EEE0C-ACF5-43EA-80AD-C0B5FDCABD1B}" srcOrd="0" destOrd="0" presId="urn:microsoft.com/office/officeart/2018/2/layout/IconVerticalSolidList"/>
    <dgm:cxn modelId="{65C8A166-4900-4D4B-99FB-BCD01930E36D}" type="presOf" srcId="{C1C61934-CD29-4274-B622-CFD4DFF48D25}" destId="{EC49BD03-AA10-4414-9906-CB31EA979E05}" srcOrd="0" destOrd="0" presId="urn:microsoft.com/office/officeart/2018/2/layout/IconVerticalSolidList"/>
    <dgm:cxn modelId="{5D413D67-F5EE-470A-8450-B5584DD0F38C}" srcId="{6CF98564-49E8-48F6-B034-2A6060CA2B63}" destId="{DDB37495-4A54-4AD4-BE6F-C3E5D184FC1F}" srcOrd="2" destOrd="0" parTransId="{90C6BA0F-5D26-4052-A4BB-082E4EF5CC15}" sibTransId="{DDB05DAF-8F35-45A2-B7A3-7C9F6E3E3959}"/>
    <dgm:cxn modelId="{E86E00A3-CCA5-463A-9E50-AE8EBBF52E18}" type="presOf" srcId="{CE67511C-594C-4D38-A063-6E3AD600D14C}" destId="{ABF915A3-716D-4D15-9446-9BDBAB35A367}" srcOrd="0" destOrd="0" presId="urn:microsoft.com/office/officeart/2018/2/layout/IconVerticalSolidList"/>
    <dgm:cxn modelId="{7ADD3FBE-659F-4F04-889C-15DB2789D4C9}" srcId="{6CF98564-49E8-48F6-B034-2A6060CA2B63}" destId="{09B8E459-6C8C-4C11-8BDB-F2303C7DD4FC}" srcOrd="1" destOrd="0" parTransId="{C0F29B55-DDCB-499B-AFDD-2B74D4DA7008}" sibTransId="{DF0E08D2-CF62-4038-8DFC-E3427FF4A40B}"/>
    <dgm:cxn modelId="{DA098ECF-6D0C-4EE2-937A-D2B85F52D96F}" srcId="{6CF98564-49E8-48F6-B034-2A6060CA2B63}" destId="{F954D8BA-12FA-43B0-98D9-83DD9AD1B8C6}" srcOrd="3" destOrd="0" parTransId="{494A3364-73FF-45CB-911C-527093ED20CD}" sibTransId="{63A1C42D-28EE-4625-8406-BCB7951BE86F}"/>
    <dgm:cxn modelId="{45CE18A8-149F-4052-9AD4-D8A6943C54BC}" type="presParOf" srcId="{23843951-8C3A-4C8D-BFED-7502AE97C8F3}" destId="{2664AEC6-FBF3-4C9D-920F-6C94622276F8}" srcOrd="0" destOrd="0" presId="urn:microsoft.com/office/officeart/2018/2/layout/IconVerticalSolidList"/>
    <dgm:cxn modelId="{AF55CE53-0B0C-4445-9BC2-92A8E096C8F6}" type="presParOf" srcId="{2664AEC6-FBF3-4C9D-920F-6C94622276F8}" destId="{E2F064A6-6CCC-4E59-97E9-E60CDF7AD37D}" srcOrd="0" destOrd="0" presId="urn:microsoft.com/office/officeart/2018/2/layout/IconVerticalSolidList"/>
    <dgm:cxn modelId="{BAB095A3-1E0C-4DAF-A013-A548E94D618A}" type="presParOf" srcId="{2664AEC6-FBF3-4C9D-920F-6C94622276F8}" destId="{0A00A75A-BEF4-4620-B39B-B12CE687E34A}" srcOrd="1" destOrd="0" presId="urn:microsoft.com/office/officeart/2018/2/layout/IconVerticalSolidList"/>
    <dgm:cxn modelId="{695EBD9E-8C26-46B3-9D5F-EAD70B8355FC}" type="presParOf" srcId="{2664AEC6-FBF3-4C9D-920F-6C94622276F8}" destId="{284924FA-2E45-486E-BB00-71E0E537C3E8}" srcOrd="2" destOrd="0" presId="urn:microsoft.com/office/officeart/2018/2/layout/IconVerticalSolidList"/>
    <dgm:cxn modelId="{842F72CB-BA5C-472E-A21B-D68A34AC1E7A}" type="presParOf" srcId="{2664AEC6-FBF3-4C9D-920F-6C94622276F8}" destId="{ABF915A3-716D-4D15-9446-9BDBAB35A367}" srcOrd="3" destOrd="0" presId="urn:microsoft.com/office/officeart/2018/2/layout/IconVerticalSolidList"/>
    <dgm:cxn modelId="{E9220EC3-A939-4574-8798-1CEA1E47331F}" type="presParOf" srcId="{23843951-8C3A-4C8D-BFED-7502AE97C8F3}" destId="{ACBC46CC-C059-4567-95CD-2BF940AEF80E}" srcOrd="1" destOrd="0" presId="urn:microsoft.com/office/officeart/2018/2/layout/IconVerticalSolidList"/>
    <dgm:cxn modelId="{2A198EA4-A46F-4EE9-9335-04E39954D0A9}" type="presParOf" srcId="{23843951-8C3A-4C8D-BFED-7502AE97C8F3}" destId="{59B8C349-B93A-4346-A481-94EE91BC9518}" srcOrd="2" destOrd="0" presId="urn:microsoft.com/office/officeart/2018/2/layout/IconVerticalSolidList"/>
    <dgm:cxn modelId="{69F5B55F-B6BE-4A5A-B595-8B11AC01C0DA}" type="presParOf" srcId="{59B8C349-B93A-4346-A481-94EE91BC9518}" destId="{9BF0C109-AF77-4F9A-A4C7-23A5253211A0}" srcOrd="0" destOrd="0" presId="urn:microsoft.com/office/officeart/2018/2/layout/IconVerticalSolidList"/>
    <dgm:cxn modelId="{909CB20B-2BF2-4356-BCEE-EEC1EFF75F3C}" type="presParOf" srcId="{59B8C349-B93A-4346-A481-94EE91BC9518}" destId="{E4B6A14C-28A4-445A-8F7C-EEDF286993A3}" srcOrd="1" destOrd="0" presId="urn:microsoft.com/office/officeart/2018/2/layout/IconVerticalSolidList"/>
    <dgm:cxn modelId="{2EB02FDB-0284-4480-9CB8-3E0BAEBE41CE}" type="presParOf" srcId="{59B8C349-B93A-4346-A481-94EE91BC9518}" destId="{0C18B409-8A2A-4C6B-85BF-6B8320A2A4FC}" srcOrd="2" destOrd="0" presId="urn:microsoft.com/office/officeart/2018/2/layout/IconVerticalSolidList"/>
    <dgm:cxn modelId="{11C41F81-5D8E-4ED4-B661-A30D37E5793F}" type="presParOf" srcId="{59B8C349-B93A-4346-A481-94EE91BC9518}" destId="{A34EEE0C-ACF5-43EA-80AD-C0B5FDCABD1B}" srcOrd="3" destOrd="0" presId="urn:microsoft.com/office/officeart/2018/2/layout/IconVerticalSolidList"/>
    <dgm:cxn modelId="{7722DD74-B946-4CA5-BCDB-3FC5F8AA3CD1}" type="presParOf" srcId="{23843951-8C3A-4C8D-BFED-7502AE97C8F3}" destId="{49494026-31D0-4D7B-AA96-F3005857C014}" srcOrd="3" destOrd="0" presId="urn:microsoft.com/office/officeart/2018/2/layout/IconVerticalSolidList"/>
    <dgm:cxn modelId="{BF49FCDD-391F-4EC8-A719-113C993B23FE}" type="presParOf" srcId="{23843951-8C3A-4C8D-BFED-7502AE97C8F3}" destId="{D6FA17EF-ACCE-48DB-A833-8FA393A793F2}" srcOrd="4" destOrd="0" presId="urn:microsoft.com/office/officeart/2018/2/layout/IconVerticalSolidList"/>
    <dgm:cxn modelId="{AC50D769-87A9-4A87-8CC1-B9AF3767F4A0}" type="presParOf" srcId="{D6FA17EF-ACCE-48DB-A833-8FA393A793F2}" destId="{E6E60C74-FD62-46B4-B6F0-62C04F59F6F5}" srcOrd="0" destOrd="0" presId="urn:microsoft.com/office/officeart/2018/2/layout/IconVerticalSolidList"/>
    <dgm:cxn modelId="{0CE7E485-D544-46FE-A0A5-630E3B259FC3}" type="presParOf" srcId="{D6FA17EF-ACCE-48DB-A833-8FA393A793F2}" destId="{A17A6D7C-7354-4C48-A292-C4B783871E12}" srcOrd="1" destOrd="0" presId="urn:microsoft.com/office/officeart/2018/2/layout/IconVerticalSolidList"/>
    <dgm:cxn modelId="{07E2A7B5-D39A-452B-860D-4E29A50CB45E}" type="presParOf" srcId="{D6FA17EF-ACCE-48DB-A833-8FA393A793F2}" destId="{5A25409C-2FFE-4BE7-88D3-8D8318992E7F}" srcOrd="2" destOrd="0" presId="urn:microsoft.com/office/officeart/2018/2/layout/IconVerticalSolidList"/>
    <dgm:cxn modelId="{D340B511-611B-4E54-8185-BAB46C4D3F56}" type="presParOf" srcId="{D6FA17EF-ACCE-48DB-A833-8FA393A793F2}" destId="{A2D04CFD-22A5-4CBA-B3B4-9EF67669E97B}" srcOrd="3" destOrd="0" presId="urn:microsoft.com/office/officeart/2018/2/layout/IconVerticalSolidList"/>
    <dgm:cxn modelId="{853FEFC3-68E0-4A40-BD9C-368075E4A2F2}" type="presParOf" srcId="{23843951-8C3A-4C8D-BFED-7502AE97C8F3}" destId="{634856A6-C211-41E9-A700-F7A77A6F6493}" srcOrd="5" destOrd="0" presId="urn:microsoft.com/office/officeart/2018/2/layout/IconVerticalSolidList"/>
    <dgm:cxn modelId="{E065B334-F79C-43F7-BEF5-7C72ABB8C7AF}" type="presParOf" srcId="{23843951-8C3A-4C8D-BFED-7502AE97C8F3}" destId="{BEE4C77F-7614-44DE-9B0B-71D67BD4AFD2}" srcOrd="6" destOrd="0" presId="urn:microsoft.com/office/officeart/2018/2/layout/IconVerticalSolidList"/>
    <dgm:cxn modelId="{96126E1B-91AA-4AFD-A0B5-69A52CACB993}" type="presParOf" srcId="{BEE4C77F-7614-44DE-9B0B-71D67BD4AFD2}" destId="{5D058DAD-9F6D-42B5-A459-6FCC1BAD5B13}" srcOrd="0" destOrd="0" presId="urn:microsoft.com/office/officeart/2018/2/layout/IconVerticalSolidList"/>
    <dgm:cxn modelId="{2199D304-F737-41B0-844F-01C2660AC3E6}" type="presParOf" srcId="{BEE4C77F-7614-44DE-9B0B-71D67BD4AFD2}" destId="{BEC5A287-6F21-4301-B7AB-3B9B1D12B29D}" srcOrd="1" destOrd="0" presId="urn:microsoft.com/office/officeart/2018/2/layout/IconVerticalSolidList"/>
    <dgm:cxn modelId="{633AE309-865D-4AFA-8FE4-8BA20D7AC2B0}" type="presParOf" srcId="{BEE4C77F-7614-44DE-9B0B-71D67BD4AFD2}" destId="{BB702DBF-4AE4-487D-A134-2392A03F8513}" srcOrd="2" destOrd="0" presId="urn:microsoft.com/office/officeart/2018/2/layout/IconVerticalSolidList"/>
    <dgm:cxn modelId="{23619AD7-5194-47BE-8F84-E6AD7F35D25B}" type="presParOf" srcId="{BEE4C77F-7614-44DE-9B0B-71D67BD4AFD2}" destId="{82313E11-9A7C-4CDF-A907-CC15FBFF36B1}" srcOrd="3" destOrd="0" presId="urn:microsoft.com/office/officeart/2018/2/layout/IconVerticalSolidList"/>
    <dgm:cxn modelId="{162CE023-982E-4343-A464-80A9A6D6DA17}" type="presParOf" srcId="{23843951-8C3A-4C8D-BFED-7502AE97C8F3}" destId="{92490D31-932A-4B8D-A855-1BA84CE37D9E}" srcOrd="7" destOrd="0" presId="urn:microsoft.com/office/officeart/2018/2/layout/IconVerticalSolidList"/>
    <dgm:cxn modelId="{B5EC0D8C-2728-4FBC-AD0F-7869C1A95416}" type="presParOf" srcId="{23843951-8C3A-4C8D-BFED-7502AE97C8F3}" destId="{DC243821-2EF8-4D4E-82A4-DE1757FE549E}" srcOrd="8" destOrd="0" presId="urn:microsoft.com/office/officeart/2018/2/layout/IconVerticalSolidList"/>
    <dgm:cxn modelId="{6146C993-32E3-46F9-8B66-B64394916603}" type="presParOf" srcId="{DC243821-2EF8-4D4E-82A4-DE1757FE549E}" destId="{73A7C192-DC34-4B37-88EC-7D9427EB3A2C}" srcOrd="0" destOrd="0" presId="urn:microsoft.com/office/officeart/2018/2/layout/IconVerticalSolidList"/>
    <dgm:cxn modelId="{ADC3F320-296B-4797-B495-60E67AFC90A3}" type="presParOf" srcId="{DC243821-2EF8-4D4E-82A4-DE1757FE549E}" destId="{805B9B83-DE2B-49C7-93E5-3A2AF8FA6A65}" srcOrd="1" destOrd="0" presId="urn:microsoft.com/office/officeart/2018/2/layout/IconVerticalSolidList"/>
    <dgm:cxn modelId="{5800FA4D-A43F-4E26-BB29-6206EEF77232}" type="presParOf" srcId="{DC243821-2EF8-4D4E-82A4-DE1757FE549E}" destId="{1E9FAE3F-BEF6-4449-945F-E71AAA7B6C53}" srcOrd="2" destOrd="0" presId="urn:microsoft.com/office/officeart/2018/2/layout/IconVerticalSolidList"/>
    <dgm:cxn modelId="{B862CCD8-174F-4204-A87E-BE0CA1E22567}" type="presParOf" srcId="{DC243821-2EF8-4D4E-82A4-DE1757FE549E}" destId="{EC49BD03-AA10-4414-9906-CB31EA979E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2618D-3529-4D74-9375-2A40562424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E"/>
        </a:p>
      </dgm:t>
    </dgm:pt>
    <dgm:pt modelId="{597B2F8D-2F62-485B-9386-DA33E703ABC8}">
      <dgm:prSet phldrT="[Text]" custT="1"/>
      <dgm:spPr/>
      <dgm:t>
        <a:bodyPr/>
        <a:lstStyle/>
        <a:p>
          <a:r>
            <a:rPr lang="en-GB" sz="2300" b="1" noProof="0" dirty="0"/>
            <a:t>Member States</a:t>
          </a:r>
        </a:p>
      </dgm:t>
    </dgm:pt>
    <dgm:pt modelId="{B482A9C4-8FF1-4BB9-A22B-4C53B404E4DA}" type="parTrans" cxnId="{58524E44-0F1F-43B4-B70B-31755928812E}">
      <dgm:prSet/>
      <dgm:spPr/>
      <dgm:t>
        <a:bodyPr/>
        <a:lstStyle/>
        <a:p>
          <a:endParaRPr lang="en-IE"/>
        </a:p>
      </dgm:t>
    </dgm:pt>
    <dgm:pt modelId="{0C4FB149-034A-4E95-800A-0993FF10F022}" type="sibTrans" cxnId="{58524E44-0F1F-43B4-B70B-31755928812E}">
      <dgm:prSet/>
      <dgm:spPr/>
      <dgm:t>
        <a:bodyPr/>
        <a:lstStyle/>
        <a:p>
          <a:endParaRPr lang="en-IE"/>
        </a:p>
      </dgm:t>
    </dgm:pt>
    <dgm:pt modelId="{CE858A8F-D18A-4909-84B1-A6E55C60B9E9}">
      <dgm:prSet phldrT="[Text]" custT="1"/>
      <dgm:spPr/>
      <dgm:t>
        <a:bodyPr/>
        <a:lstStyle/>
        <a:p>
          <a:endParaRPr lang="en-GB" sz="1900" b="1" noProof="0" dirty="0"/>
        </a:p>
        <a:p>
          <a:r>
            <a:rPr lang="en-GB" sz="1900" b="1" noProof="0" dirty="0"/>
            <a:t>Network of First Instance Review Bodies on Public Procurement</a:t>
          </a:r>
        </a:p>
        <a:p>
          <a:endParaRPr lang="en-GB" sz="2500" b="1" noProof="0" dirty="0"/>
        </a:p>
      </dgm:t>
    </dgm:pt>
    <dgm:pt modelId="{B8AEACE2-9FAE-49F7-B02F-8CB08073F164}" type="parTrans" cxnId="{107989D9-1C6B-4F50-9FEC-8826EBCF4592}">
      <dgm:prSet/>
      <dgm:spPr/>
      <dgm:t>
        <a:bodyPr/>
        <a:lstStyle/>
        <a:p>
          <a:endParaRPr lang="en-IE"/>
        </a:p>
      </dgm:t>
    </dgm:pt>
    <dgm:pt modelId="{38435A68-F2EA-4747-8BAA-9036F0D7BAB5}" type="sibTrans" cxnId="{107989D9-1C6B-4F50-9FEC-8826EBCF4592}">
      <dgm:prSet/>
      <dgm:spPr/>
      <dgm:t>
        <a:bodyPr/>
        <a:lstStyle/>
        <a:p>
          <a:endParaRPr lang="en-IE"/>
        </a:p>
      </dgm:t>
    </dgm:pt>
    <dgm:pt modelId="{BAE3D7E5-AD97-4C93-A248-38704D5A1EBF}" type="pres">
      <dgm:prSet presAssocID="{0C22618D-3529-4D74-9375-2A40562424BF}" presName="hierChild1" presStyleCnt="0">
        <dgm:presLayoutVars>
          <dgm:chPref val="1"/>
          <dgm:dir/>
          <dgm:animOne val="branch"/>
          <dgm:animLvl val="lvl"/>
          <dgm:resizeHandles/>
        </dgm:presLayoutVars>
      </dgm:prSet>
      <dgm:spPr/>
    </dgm:pt>
    <dgm:pt modelId="{74F567F6-E118-4C39-8D5B-131FFDDA104F}" type="pres">
      <dgm:prSet presAssocID="{597B2F8D-2F62-485B-9386-DA33E703ABC8}" presName="hierRoot1" presStyleCnt="0"/>
      <dgm:spPr/>
    </dgm:pt>
    <dgm:pt modelId="{6A164BE2-7B94-4FD0-BCB0-46BA87466FAE}" type="pres">
      <dgm:prSet presAssocID="{597B2F8D-2F62-485B-9386-DA33E703ABC8}" presName="composite" presStyleCnt="0"/>
      <dgm:spPr/>
    </dgm:pt>
    <dgm:pt modelId="{A1472355-E9DA-4DBB-91F3-4CF565FAD884}" type="pres">
      <dgm:prSet presAssocID="{597B2F8D-2F62-485B-9386-DA33E703ABC8}" presName="background" presStyleLbl="node0" presStyleIdx="0" presStyleCnt="1"/>
      <dgm:spPr>
        <a:solidFill>
          <a:srgbClr val="024EA2"/>
        </a:solidFill>
      </dgm:spPr>
    </dgm:pt>
    <dgm:pt modelId="{1D8884E2-F04E-453D-AF69-0EE87FCEDBD9}" type="pres">
      <dgm:prSet presAssocID="{597B2F8D-2F62-485B-9386-DA33E703ABC8}" presName="text" presStyleLbl="fgAcc0" presStyleIdx="0" presStyleCnt="1">
        <dgm:presLayoutVars>
          <dgm:chPref val="3"/>
        </dgm:presLayoutVars>
      </dgm:prSet>
      <dgm:spPr/>
    </dgm:pt>
    <dgm:pt modelId="{5862528E-26D4-416B-B1D5-FBEDFA875E5D}" type="pres">
      <dgm:prSet presAssocID="{597B2F8D-2F62-485B-9386-DA33E703ABC8}" presName="hierChild2" presStyleCnt="0"/>
      <dgm:spPr/>
    </dgm:pt>
    <dgm:pt modelId="{7B472A4B-EF56-4DED-A441-146622CDBDD5}" type="pres">
      <dgm:prSet presAssocID="{B8AEACE2-9FAE-49F7-B02F-8CB08073F164}" presName="Name10" presStyleLbl="parChTrans1D2" presStyleIdx="0" presStyleCnt="1"/>
      <dgm:spPr/>
    </dgm:pt>
    <dgm:pt modelId="{DCB8DF07-4B23-430A-988B-ABFBD3B83840}" type="pres">
      <dgm:prSet presAssocID="{CE858A8F-D18A-4909-84B1-A6E55C60B9E9}" presName="hierRoot2" presStyleCnt="0"/>
      <dgm:spPr/>
    </dgm:pt>
    <dgm:pt modelId="{54408590-4E01-44BC-BE73-E5FC1841C4A8}" type="pres">
      <dgm:prSet presAssocID="{CE858A8F-D18A-4909-84B1-A6E55C60B9E9}" presName="composite2" presStyleCnt="0"/>
      <dgm:spPr/>
    </dgm:pt>
    <dgm:pt modelId="{9B7A7492-DE51-4B0F-81B0-BFFD4C25369C}" type="pres">
      <dgm:prSet presAssocID="{CE858A8F-D18A-4909-84B1-A6E55C60B9E9}" presName="background2" presStyleLbl="node2" presStyleIdx="0" presStyleCnt="1"/>
      <dgm:spPr>
        <a:solidFill>
          <a:srgbClr val="024EA2"/>
        </a:solidFill>
      </dgm:spPr>
    </dgm:pt>
    <dgm:pt modelId="{12277697-4E64-405F-A6E5-BC1EDD7108D7}" type="pres">
      <dgm:prSet presAssocID="{CE858A8F-D18A-4909-84B1-A6E55C60B9E9}" presName="text2" presStyleLbl="fgAcc2" presStyleIdx="0" presStyleCnt="1" custLinFactNeighborX="-467">
        <dgm:presLayoutVars>
          <dgm:chPref val="3"/>
        </dgm:presLayoutVars>
      </dgm:prSet>
      <dgm:spPr/>
    </dgm:pt>
    <dgm:pt modelId="{BB51113A-5CCB-4DCF-936C-4FD9FE073575}" type="pres">
      <dgm:prSet presAssocID="{CE858A8F-D18A-4909-84B1-A6E55C60B9E9}" presName="hierChild3" presStyleCnt="0"/>
      <dgm:spPr/>
    </dgm:pt>
  </dgm:ptLst>
  <dgm:cxnLst>
    <dgm:cxn modelId="{486B8F62-A7DC-41B2-AF39-C5F578BD0E4A}" type="presOf" srcId="{597B2F8D-2F62-485B-9386-DA33E703ABC8}" destId="{1D8884E2-F04E-453D-AF69-0EE87FCEDBD9}" srcOrd="0" destOrd="0" presId="urn:microsoft.com/office/officeart/2005/8/layout/hierarchy1"/>
    <dgm:cxn modelId="{58524E44-0F1F-43B4-B70B-31755928812E}" srcId="{0C22618D-3529-4D74-9375-2A40562424BF}" destId="{597B2F8D-2F62-485B-9386-DA33E703ABC8}" srcOrd="0" destOrd="0" parTransId="{B482A9C4-8FF1-4BB9-A22B-4C53B404E4DA}" sibTransId="{0C4FB149-034A-4E95-800A-0993FF10F022}"/>
    <dgm:cxn modelId="{C3D5B876-1830-4913-BE10-4140106C1B8E}" type="presOf" srcId="{B8AEACE2-9FAE-49F7-B02F-8CB08073F164}" destId="{7B472A4B-EF56-4DED-A441-146622CDBDD5}" srcOrd="0" destOrd="0" presId="urn:microsoft.com/office/officeart/2005/8/layout/hierarchy1"/>
    <dgm:cxn modelId="{75103586-8734-4AD6-8CFB-3DD46A133AEA}" type="presOf" srcId="{0C22618D-3529-4D74-9375-2A40562424BF}" destId="{BAE3D7E5-AD97-4C93-A248-38704D5A1EBF}" srcOrd="0" destOrd="0" presId="urn:microsoft.com/office/officeart/2005/8/layout/hierarchy1"/>
    <dgm:cxn modelId="{620753BD-63CB-4666-A22E-9577AC9EF415}" type="presOf" srcId="{CE858A8F-D18A-4909-84B1-A6E55C60B9E9}" destId="{12277697-4E64-405F-A6E5-BC1EDD7108D7}" srcOrd="0" destOrd="0" presId="urn:microsoft.com/office/officeart/2005/8/layout/hierarchy1"/>
    <dgm:cxn modelId="{107989D9-1C6B-4F50-9FEC-8826EBCF4592}" srcId="{597B2F8D-2F62-485B-9386-DA33E703ABC8}" destId="{CE858A8F-D18A-4909-84B1-A6E55C60B9E9}" srcOrd="0" destOrd="0" parTransId="{B8AEACE2-9FAE-49F7-B02F-8CB08073F164}" sibTransId="{38435A68-F2EA-4747-8BAA-9036F0D7BAB5}"/>
    <dgm:cxn modelId="{EEB2D50F-611D-4BAE-9659-5723FCB1B80B}" type="presParOf" srcId="{BAE3D7E5-AD97-4C93-A248-38704D5A1EBF}" destId="{74F567F6-E118-4C39-8D5B-131FFDDA104F}" srcOrd="0" destOrd="0" presId="urn:microsoft.com/office/officeart/2005/8/layout/hierarchy1"/>
    <dgm:cxn modelId="{C7EADEC6-6472-46DB-9EEF-C5605ACA731C}" type="presParOf" srcId="{74F567F6-E118-4C39-8D5B-131FFDDA104F}" destId="{6A164BE2-7B94-4FD0-BCB0-46BA87466FAE}" srcOrd="0" destOrd="0" presId="urn:microsoft.com/office/officeart/2005/8/layout/hierarchy1"/>
    <dgm:cxn modelId="{C7857DCD-6BD4-4017-A92C-D08EB1E233C8}" type="presParOf" srcId="{6A164BE2-7B94-4FD0-BCB0-46BA87466FAE}" destId="{A1472355-E9DA-4DBB-91F3-4CF565FAD884}" srcOrd="0" destOrd="0" presId="urn:microsoft.com/office/officeart/2005/8/layout/hierarchy1"/>
    <dgm:cxn modelId="{C80326BD-D1CF-4EF4-94BF-7FB858F9B1FF}" type="presParOf" srcId="{6A164BE2-7B94-4FD0-BCB0-46BA87466FAE}" destId="{1D8884E2-F04E-453D-AF69-0EE87FCEDBD9}" srcOrd="1" destOrd="0" presId="urn:microsoft.com/office/officeart/2005/8/layout/hierarchy1"/>
    <dgm:cxn modelId="{0EA94DE2-DD71-4BC3-8DD1-10EC43071942}" type="presParOf" srcId="{74F567F6-E118-4C39-8D5B-131FFDDA104F}" destId="{5862528E-26D4-416B-B1D5-FBEDFA875E5D}" srcOrd="1" destOrd="0" presId="urn:microsoft.com/office/officeart/2005/8/layout/hierarchy1"/>
    <dgm:cxn modelId="{1565B1B9-D009-427E-AD6C-4C06A7207935}" type="presParOf" srcId="{5862528E-26D4-416B-B1D5-FBEDFA875E5D}" destId="{7B472A4B-EF56-4DED-A441-146622CDBDD5}" srcOrd="0" destOrd="0" presId="urn:microsoft.com/office/officeart/2005/8/layout/hierarchy1"/>
    <dgm:cxn modelId="{416E7C11-CD9A-4094-8061-52513F03F96C}" type="presParOf" srcId="{5862528E-26D4-416B-B1D5-FBEDFA875E5D}" destId="{DCB8DF07-4B23-430A-988B-ABFBD3B83840}" srcOrd="1" destOrd="0" presId="urn:microsoft.com/office/officeart/2005/8/layout/hierarchy1"/>
    <dgm:cxn modelId="{561A5A74-2534-47E2-86D8-06408BFCF06E}" type="presParOf" srcId="{DCB8DF07-4B23-430A-988B-ABFBD3B83840}" destId="{54408590-4E01-44BC-BE73-E5FC1841C4A8}" srcOrd="0" destOrd="0" presId="urn:microsoft.com/office/officeart/2005/8/layout/hierarchy1"/>
    <dgm:cxn modelId="{FF104799-A64B-4FE0-BF74-DC2EDC6D7F88}" type="presParOf" srcId="{54408590-4E01-44BC-BE73-E5FC1841C4A8}" destId="{9B7A7492-DE51-4B0F-81B0-BFFD4C25369C}" srcOrd="0" destOrd="0" presId="urn:microsoft.com/office/officeart/2005/8/layout/hierarchy1"/>
    <dgm:cxn modelId="{71AA2ABF-2429-45A8-8EF9-1C2633F3A829}" type="presParOf" srcId="{54408590-4E01-44BC-BE73-E5FC1841C4A8}" destId="{12277697-4E64-405F-A6E5-BC1EDD7108D7}" srcOrd="1" destOrd="0" presId="urn:microsoft.com/office/officeart/2005/8/layout/hierarchy1"/>
    <dgm:cxn modelId="{F1ADAD63-0762-41DC-B889-73879E9C9D4E}" type="presParOf" srcId="{DCB8DF07-4B23-430A-988B-ABFBD3B83840}" destId="{BB51113A-5CCB-4DCF-936C-4FD9FE0735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22618D-3529-4D74-9375-2A40562424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E"/>
        </a:p>
      </dgm:t>
    </dgm:pt>
    <dgm:pt modelId="{597B2F8D-2F62-485B-9386-DA33E703ABC8}">
      <dgm:prSet phldrT="[Text]"/>
      <dgm:spPr/>
      <dgm:t>
        <a:bodyPr/>
        <a:lstStyle/>
        <a:p>
          <a:r>
            <a:rPr lang="en-GB" b="1" noProof="0" dirty="0"/>
            <a:t>European Commission</a:t>
          </a:r>
        </a:p>
      </dgm:t>
    </dgm:pt>
    <dgm:pt modelId="{B482A9C4-8FF1-4BB9-A22B-4C53B404E4DA}" type="parTrans" cxnId="{58524E44-0F1F-43B4-B70B-31755928812E}">
      <dgm:prSet/>
      <dgm:spPr/>
      <dgm:t>
        <a:bodyPr/>
        <a:lstStyle/>
        <a:p>
          <a:endParaRPr lang="en-IE"/>
        </a:p>
      </dgm:t>
    </dgm:pt>
    <dgm:pt modelId="{0C4FB149-034A-4E95-800A-0993FF10F022}" type="sibTrans" cxnId="{58524E44-0F1F-43B4-B70B-31755928812E}">
      <dgm:prSet/>
      <dgm:spPr/>
      <dgm:t>
        <a:bodyPr/>
        <a:lstStyle/>
        <a:p>
          <a:endParaRPr lang="en-IE"/>
        </a:p>
      </dgm:t>
    </dgm:pt>
    <dgm:pt modelId="{2F845AB1-6024-4C0A-BC7E-58415DC443A8}">
      <dgm:prSet/>
      <dgm:spPr/>
      <dgm:t>
        <a:bodyPr/>
        <a:lstStyle/>
        <a:p>
          <a:r>
            <a:rPr lang="en-GB" b="1" noProof="0" dirty="0"/>
            <a:t>Infringements</a:t>
          </a:r>
        </a:p>
      </dgm:t>
    </dgm:pt>
    <dgm:pt modelId="{97497CBE-9CDB-4306-8E46-274626F4CCDE}" type="parTrans" cxnId="{AC4B07C3-5064-41D7-AACC-C51E933B1071}">
      <dgm:prSet/>
      <dgm:spPr/>
      <dgm:t>
        <a:bodyPr/>
        <a:lstStyle/>
        <a:p>
          <a:endParaRPr lang="en-IE"/>
        </a:p>
      </dgm:t>
    </dgm:pt>
    <dgm:pt modelId="{9C2B65DA-1AC0-4C6B-8713-A3CAD219DEAC}" type="sibTrans" cxnId="{AC4B07C3-5064-41D7-AACC-C51E933B1071}">
      <dgm:prSet/>
      <dgm:spPr/>
      <dgm:t>
        <a:bodyPr/>
        <a:lstStyle/>
        <a:p>
          <a:endParaRPr lang="en-IE"/>
        </a:p>
      </dgm:t>
    </dgm:pt>
    <dgm:pt modelId="{BAE3D7E5-AD97-4C93-A248-38704D5A1EBF}" type="pres">
      <dgm:prSet presAssocID="{0C22618D-3529-4D74-9375-2A40562424BF}" presName="hierChild1" presStyleCnt="0">
        <dgm:presLayoutVars>
          <dgm:chPref val="1"/>
          <dgm:dir/>
          <dgm:animOne val="branch"/>
          <dgm:animLvl val="lvl"/>
          <dgm:resizeHandles/>
        </dgm:presLayoutVars>
      </dgm:prSet>
      <dgm:spPr/>
    </dgm:pt>
    <dgm:pt modelId="{74F567F6-E118-4C39-8D5B-131FFDDA104F}" type="pres">
      <dgm:prSet presAssocID="{597B2F8D-2F62-485B-9386-DA33E703ABC8}" presName="hierRoot1" presStyleCnt="0"/>
      <dgm:spPr/>
    </dgm:pt>
    <dgm:pt modelId="{6A164BE2-7B94-4FD0-BCB0-46BA87466FAE}" type="pres">
      <dgm:prSet presAssocID="{597B2F8D-2F62-485B-9386-DA33E703ABC8}" presName="composite" presStyleCnt="0"/>
      <dgm:spPr/>
    </dgm:pt>
    <dgm:pt modelId="{A1472355-E9DA-4DBB-91F3-4CF565FAD884}" type="pres">
      <dgm:prSet presAssocID="{597B2F8D-2F62-485B-9386-DA33E703ABC8}" presName="background" presStyleLbl="node0" presStyleIdx="0" presStyleCnt="1"/>
      <dgm:spPr>
        <a:solidFill>
          <a:srgbClr val="024EA2"/>
        </a:solidFill>
      </dgm:spPr>
    </dgm:pt>
    <dgm:pt modelId="{1D8884E2-F04E-453D-AF69-0EE87FCEDBD9}" type="pres">
      <dgm:prSet presAssocID="{597B2F8D-2F62-485B-9386-DA33E703ABC8}" presName="text" presStyleLbl="fgAcc0" presStyleIdx="0" presStyleCnt="1">
        <dgm:presLayoutVars>
          <dgm:chPref val="3"/>
        </dgm:presLayoutVars>
      </dgm:prSet>
      <dgm:spPr/>
    </dgm:pt>
    <dgm:pt modelId="{5862528E-26D4-416B-B1D5-FBEDFA875E5D}" type="pres">
      <dgm:prSet presAssocID="{597B2F8D-2F62-485B-9386-DA33E703ABC8}" presName="hierChild2" presStyleCnt="0"/>
      <dgm:spPr/>
    </dgm:pt>
    <dgm:pt modelId="{9F6963DC-0CFD-405D-AA14-1CA516016249}" type="pres">
      <dgm:prSet presAssocID="{97497CBE-9CDB-4306-8E46-274626F4CCDE}" presName="Name10" presStyleLbl="parChTrans1D2" presStyleIdx="0" presStyleCnt="1"/>
      <dgm:spPr/>
    </dgm:pt>
    <dgm:pt modelId="{F1218446-E2EA-42E1-9137-0138D1E66CFA}" type="pres">
      <dgm:prSet presAssocID="{2F845AB1-6024-4C0A-BC7E-58415DC443A8}" presName="hierRoot2" presStyleCnt="0"/>
      <dgm:spPr/>
    </dgm:pt>
    <dgm:pt modelId="{8E444D82-E8B5-4750-8BFF-0BDCCB69858C}" type="pres">
      <dgm:prSet presAssocID="{2F845AB1-6024-4C0A-BC7E-58415DC443A8}" presName="composite2" presStyleCnt="0"/>
      <dgm:spPr/>
    </dgm:pt>
    <dgm:pt modelId="{5F539429-B100-4B26-9580-D96123B67EA4}" type="pres">
      <dgm:prSet presAssocID="{2F845AB1-6024-4C0A-BC7E-58415DC443A8}" presName="background2" presStyleLbl="node2" presStyleIdx="0" presStyleCnt="1"/>
      <dgm:spPr>
        <a:solidFill>
          <a:srgbClr val="024B9C"/>
        </a:solidFill>
      </dgm:spPr>
    </dgm:pt>
    <dgm:pt modelId="{E16B1F46-A62B-4F56-97C8-77BF271DD899}" type="pres">
      <dgm:prSet presAssocID="{2F845AB1-6024-4C0A-BC7E-58415DC443A8}" presName="text2" presStyleLbl="fgAcc2" presStyleIdx="0" presStyleCnt="1">
        <dgm:presLayoutVars>
          <dgm:chPref val="3"/>
        </dgm:presLayoutVars>
      </dgm:prSet>
      <dgm:spPr/>
    </dgm:pt>
    <dgm:pt modelId="{8466451E-4D26-46EE-B91B-E343E8DAD42C}" type="pres">
      <dgm:prSet presAssocID="{2F845AB1-6024-4C0A-BC7E-58415DC443A8}" presName="hierChild3" presStyleCnt="0"/>
      <dgm:spPr/>
    </dgm:pt>
  </dgm:ptLst>
  <dgm:cxnLst>
    <dgm:cxn modelId="{486B8F62-A7DC-41B2-AF39-C5F578BD0E4A}" type="presOf" srcId="{597B2F8D-2F62-485B-9386-DA33E703ABC8}" destId="{1D8884E2-F04E-453D-AF69-0EE87FCEDBD9}" srcOrd="0" destOrd="0" presId="urn:microsoft.com/office/officeart/2005/8/layout/hierarchy1"/>
    <dgm:cxn modelId="{58524E44-0F1F-43B4-B70B-31755928812E}" srcId="{0C22618D-3529-4D74-9375-2A40562424BF}" destId="{597B2F8D-2F62-485B-9386-DA33E703ABC8}" srcOrd="0" destOrd="0" parTransId="{B482A9C4-8FF1-4BB9-A22B-4C53B404E4DA}" sibTransId="{0C4FB149-034A-4E95-800A-0993FF10F022}"/>
    <dgm:cxn modelId="{75103586-8734-4AD6-8CFB-3DD46A133AEA}" type="presOf" srcId="{0C22618D-3529-4D74-9375-2A40562424BF}" destId="{BAE3D7E5-AD97-4C93-A248-38704D5A1EBF}" srcOrd="0" destOrd="0" presId="urn:microsoft.com/office/officeart/2005/8/layout/hierarchy1"/>
    <dgm:cxn modelId="{7B661C9D-5AE3-4DC6-BF8C-54A82E9FFBB0}" type="presOf" srcId="{2F845AB1-6024-4C0A-BC7E-58415DC443A8}" destId="{E16B1F46-A62B-4F56-97C8-77BF271DD899}" srcOrd="0" destOrd="0" presId="urn:microsoft.com/office/officeart/2005/8/layout/hierarchy1"/>
    <dgm:cxn modelId="{AC4B07C3-5064-41D7-AACC-C51E933B1071}" srcId="{597B2F8D-2F62-485B-9386-DA33E703ABC8}" destId="{2F845AB1-6024-4C0A-BC7E-58415DC443A8}" srcOrd="0" destOrd="0" parTransId="{97497CBE-9CDB-4306-8E46-274626F4CCDE}" sibTransId="{9C2B65DA-1AC0-4C6B-8713-A3CAD219DEAC}"/>
    <dgm:cxn modelId="{A372A7FF-8676-4B0E-BEE7-60654BAAF773}" type="presOf" srcId="{97497CBE-9CDB-4306-8E46-274626F4CCDE}" destId="{9F6963DC-0CFD-405D-AA14-1CA516016249}" srcOrd="0" destOrd="0" presId="urn:microsoft.com/office/officeart/2005/8/layout/hierarchy1"/>
    <dgm:cxn modelId="{EEB2D50F-611D-4BAE-9659-5723FCB1B80B}" type="presParOf" srcId="{BAE3D7E5-AD97-4C93-A248-38704D5A1EBF}" destId="{74F567F6-E118-4C39-8D5B-131FFDDA104F}" srcOrd="0" destOrd="0" presId="urn:microsoft.com/office/officeart/2005/8/layout/hierarchy1"/>
    <dgm:cxn modelId="{C7EADEC6-6472-46DB-9EEF-C5605ACA731C}" type="presParOf" srcId="{74F567F6-E118-4C39-8D5B-131FFDDA104F}" destId="{6A164BE2-7B94-4FD0-BCB0-46BA87466FAE}" srcOrd="0" destOrd="0" presId="urn:microsoft.com/office/officeart/2005/8/layout/hierarchy1"/>
    <dgm:cxn modelId="{C7857DCD-6BD4-4017-A92C-D08EB1E233C8}" type="presParOf" srcId="{6A164BE2-7B94-4FD0-BCB0-46BA87466FAE}" destId="{A1472355-E9DA-4DBB-91F3-4CF565FAD884}" srcOrd="0" destOrd="0" presId="urn:microsoft.com/office/officeart/2005/8/layout/hierarchy1"/>
    <dgm:cxn modelId="{C80326BD-D1CF-4EF4-94BF-7FB858F9B1FF}" type="presParOf" srcId="{6A164BE2-7B94-4FD0-BCB0-46BA87466FAE}" destId="{1D8884E2-F04E-453D-AF69-0EE87FCEDBD9}" srcOrd="1" destOrd="0" presId="urn:microsoft.com/office/officeart/2005/8/layout/hierarchy1"/>
    <dgm:cxn modelId="{0EA94DE2-DD71-4BC3-8DD1-10EC43071942}" type="presParOf" srcId="{74F567F6-E118-4C39-8D5B-131FFDDA104F}" destId="{5862528E-26D4-416B-B1D5-FBEDFA875E5D}" srcOrd="1" destOrd="0" presId="urn:microsoft.com/office/officeart/2005/8/layout/hierarchy1"/>
    <dgm:cxn modelId="{BBE1A285-23EB-4C39-B54D-F106AEDB78AD}" type="presParOf" srcId="{5862528E-26D4-416B-B1D5-FBEDFA875E5D}" destId="{9F6963DC-0CFD-405D-AA14-1CA516016249}" srcOrd="0" destOrd="0" presId="urn:microsoft.com/office/officeart/2005/8/layout/hierarchy1"/>
    <dgm:cxn modelId="{B2EC493A-43D1-46F9-8CA1-43D3988E506B}" type="presParOf" srcId="{5862528E-26D4-416B-B1D5-FBEDFA875E5D}" destId="{F1218446-E2EA-42E1-9137-0138D1E66CFA}" srcOrd="1" destOrd="0" presId="urn:microsoft.com/office/officeart/2005/8/layout/hierarchy1"/>
    <dgm:cxn modelId="{8F931FED-B4D9-4305-8D11-DCA5DB8A630E}" type="presParOf" srcId="{F1218446-E2EA-42E1-9137-0138D1E66CFA}" destId="{8E444D82-E8B5-4750-8BFF-0BDCCB69858C}" srcOrd="0" destOrd="0" presId="urn:microsoft.com/office/officeart/2005/8/layout/hierarchy1"/>
    <dgm:cxn modelId="{69ED696A-E6C8-43B4-9201-D311F6BC53E8}" type="presParOf" srcId="{8E444D82-E8B5-4750-8BFF-0BDCCB69858C}" destId="{5F539429-B100-4B26-9580-D96123B67EA4}" srcOrd="0" destOrd="0" presId="urn:microsoft.com/office/officeart/2005/8/layout/hierarchy1"/>
    <dgm:cxn modelId="{99DA501B-820F-488E-9312-B4D56F06BD8A}" type="presParOf" srcId="{8E444D82-E8B5-4750-8BFF-0BDCCB69858C}" destId="{E16B1F46-A62B-4F56-97C8-77BF271DD899}" srcOrd="1" destOrd="0" presId="urn:microsoft.com/office/officeart/2005/8/layout/hierarchy1"/>
    <dgm:cxn modelId="{B239404A-6FC7-48B4-AF4C-754FDE3182B8}" type="presParOf" srcId="{F1218446-E2EA-42E1-9137-0138D1E66CFA}" destId="{8466451E-4D26-46EE-B91B-E343E8DAD42C}"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AFE4C1-E5C7-4547-A1C5-75CF5CD65E20}"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D1A7D1C3-5E45-4644-9688-1447704D9039}">
      <dgm:prSet/>
      <dgm:spPr/>
      <dgm:t>
        <a:bodyPr/>
        <a:lstStyle/>
        <a:p>
          <a:pPr algn="ctr"/>
          <a:r>
            <a:rPr lang="en-US" dirty="0"/>
            <a:t>The Commission welcomes the special report and agrees with its recommendations. Timely report. </a:t>
          </a:r>
        </a:p>
      </dgm:t>
    </dgm:pt>
    <dgm:pt modelId="{B16947D6-191F-485E-A122-82A1C3C98983}" type="parTrans" cxnId="{F61EB577-E849-49EB-9590-926690BD2CFD}">
      <dgm:prSet/>
      <dgm:spPr/>
      <dgm:t>
        <a:bodyPr/>
        <a:lstStyle/>
        <a:p>
          <a:endParaRPr lang="en-US"/>
        </a:p>
      </dgm:t>
    </dgm:pt>
    <dgm:pt modelId="{5BE7C728-06E3-4143-A95C-162156290E19}" type="sibTrans" cxnId="{F61EB577-E849-49EB-9590-926690BD2CFD}">
      <dgm:prSet/>
      <dgm:spPr/>
      <dgm:t>
        <a:bodyPr/>
        <a:lstStyle/>
        <a:p>
          <a:endParaRPr lang="en-US"/>
        </a:p>
      </dgm:t>
    </dgm:pt>
    <dgm:pt modelId="{D26CDABF-7F1F-4015-B580-F4AB4598434D}">
      <dgm:prSet/>
      <dgm:spPr/>
      <dgm:t>
        <a:bodyPr/>
        <a:lstStyle/>
        <a:p>
          <a:pPr algn="ctr"/>
          <a:r>
            <a:rPr lang="en-US" dirty="0"/>
            <a:t>The right balance between fair competition and the objectives of resilience and sustainability needs to be found. </a:t>
          </a:r>
        </a:p>
      </dgm:t>
    </dgm:pt>
    <dgm:pt modelId="{E7D6A5F7-C987-4CFC-9DBD-B99084B757EC}" type="parTrans" cxnId="{A36E1632-D1AB-4744-A33C-E749E2A20B74}">
      <dgm:prSet/>
      <dgm:spPr/>
      <dgm:t>
        <a:bodyPr/>
        <a:lstStyle/>
        <a:p>
          <a:endParaRPr lang="en-US"/>
        </a:p>
      </dgm:t>
    </dgm:pt>
    <dgm:pt modelId="{28E416C8-3D83-44F1-B79C-A9A16F0FEEC7}" type="sibTrans" cxnId="{A36E1632-D1AB-4744-A33C-E749E2A20B74}">
      <dgm:prSet/>
      <dgm:spPr/>
      <dgm:t>
        <a:bodyPr/>
        <a:lstStyle/>
        <a:p>
          <a:endParaRPr lang="en-US"/>
        </a:p>
      </dgm:t>
    </dgm:pt>
    <dgm:pt modelId="{9113A65B-55D0-4AE6-9BBC-E46004C08673}">
      <dgm:prSet/>
      <dgm:spPr/>
      <dgm:t>
        <a:bodyPr/>
        <a:lstStyle/>
        <a:p>
          <a:pPr algn="ctr"/>
          <a:r>
            <a:rPr lang="en-US" dirty="0"/>
            <a:t>Commission will respond to the request to identify the root causes of limited competition and consider whether specific actions, if needed of a legislative nature, may be required. </a:t>
          </a:r>
        </a:p>
      </dgm:t>
    </dgm:pt>
    <dgm:pt modelId="{5407A0EA-2286-427E-ACD4-8BC19DE55B9A}" type="parTrans" cxnId="{2931C9F0-D603-44E3-9551-F65F18FAD6E5}">
      <dgm:prSet/>
      <dgm:spPr/>
      <dgm:t>
        <a:bodyPr/>
        <a:lstStyle/>
        <a:p>
          <a:endParaRPr lang="en-US"/>
        </a:p>
      </dgm:t>
    </dgm:pt>
    <dgm:pt modelId="{1708841D-B54B-4CD0-B421-0E244EAB052E}" type="sibTrans" cxnId="{2931C9F0-D603-44E3-9551-F65F18FAD6E5}">
      <dgm:prSet/>
      <dgm:spPr/>
      <dgm:t>
        <a:bodyPr/>
        <a:lstStyle/>
        <a:p>
          <a:endParaRPr lang="en-US"/>
        </a:p>
      </dgm:t>
    </dgm:pt>
    <dgm:pt modelId="{A8CC889D-74E5-41CA-B9DA-B6B0202AF37E}">
      <dgm:prSet/>
      <dgm:spPr/>
      <dgm:t>
        <a:bodyPr/>
        <a:lstStyle/>
        <a:p>
          <a:pPr algn="ctr"/>
          <a:r>
            <a:rPr lang="en-GB" noProof="0" dirty="0"/>
            <a:t>Process to be defined. But cooperation of Member States, experts and stakeholders is essential.</a:t>
          </a:r>
        </a:p>
      </dgm:t>
    </dgm:pt>
    <dgm:pt modelId="{807EC437-121F-452C-AE5B-F75EDCDC5793}" type="parTrans" cxnId="{1372BEC3-F5B3-47DE-B61B-281C8406F16B}">
      <dgm:prSet/>
      <dgm:spPr/>
      <dgm:t>
        <a:bodyPr/>
        <a:lstStyle/>
        <a:p>
          <a:endParaRPr lang="en-US"/>
        </a:p>
      </dgm:t>
    </dgm:pt>
    <dgm:pt modelId="{101673BD-09C5-4E0A-90BA-F114594BAB9C}" type="sibTrans" cxnId="{1372BEC3-F5B3-47DE-B61B-281C8406F16B}">
      <dgm:prSet/>
      <dgm:spPr/>
      <dgm:t>
        <a:bodyPr/>
        <a:lstStyle/>
        <a:p>
          <a:endParaRPr lang="en-US"/>
        </a:p>
      </dgm:t>
    </dgm:pt>
    <dgm:pt modelId="{D4EAAFF4-84FF-4A51-AF71-5FCC920236EB}" type="pres">
      <dgm:prSet presAssocID="{E7AFE4C1-E5C7-4547-A1C5-75CF5CD65E20}" presName="root" presStyleCnt="0">
        <dgm:presLayoutVars>
          <dgm:dir/>
          <dgm:resizeHandles val="exact"/>
        </dgm:presLayoutVars>
      </dgm:prSet>
      <dgm:spPr/>
    </dgm:pt>
    <dgm:pt modelId="{1DAC00F2-4553-4055-9506-07926F96E2D9}" type="pres">
      <dgm:prSet presAssocID="{E7AFE4C1-E5C7-4547-A1C5-75CF5CD65E20}" presName="container" presStyleCnt="0">
        <dgm:presLayoutVars>
          <dgm:dir/>
          <dgm:resizeHandles val="exact"/>
        </dgm:presLayoutVars>
      </dgm:prSet>
      <dgm:spPr/>
    </dgm:pt>
    <dgm:pt modelId="{4243E054-04EA-49BA-A94D-48954DC9DBC5}" type="pres">
      <dgm:prSet presAssocID="{D1A7D1C3-5E45-4644-9688-1447704D9039}" presName="compNode" presStyleCnt="0"/>
      <dgm:spPr/>
    </dgm:pt>
    <dgm:pt modelId="{5325B051-3D11-42F0-9175-6275102FAC36}" type="pres">
      <dgm:prSet presAssocID="{D1A7D1C3-5E45-4644-9688-1447704D9039}" presName="iconBgRect" presStyleLbl="bgShp" presStyleIdx="0" presStyleCnt="4"/>
      <dgm:spPr/>
    </dgm:pt>
    <dgm:pt modelId="{C61D09CD-A860-4F3E-ABA3-C5295C6E5690}" type="pres">
      <dgm:prSet presAssocID="{D1A7D1C3-5E45-4644-9688-1447704D90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C49FBB3D-018A-486F-BAB8-1AFD9EA4D248}" type="pres">
      <dgm:prSet presAssocID="{D1A7D1C3-5E45-4644-9688-1447704D9039}" presName="spaceRect" presStyleCnt="0"/>
      <dgm:spPr/>
    </dgm:pt>
    <dgm:pt modelId="{0A40F245-55EE-4653-AD21-CFA43AD8914E}" type="pres">
      <dgm:prSet presAssocID="{D1A7D1C3-5E45-4644-9688-1447704D9039}" presName="textRect" presStyleLbl="revTx" presStyleIdx="0" presStyleCnt="4">
        <dgm:presLayoutVars>
          <dgm:chMax val="1"/>
          <dgm:chPref val="1"/>
        </dgm:presLayoutVars>
      </dgm:prSet>
      <dgm:spPr/>
    </dgm:pt>
    <dgm:pt modelId="{5A1552A4-256B-4E65-A082-22D26FCD73D8}" type="pres">
      <dgm:prSet presAssocID="{5BE7C728-06E3-4143-A95C-162156290E19}" presName="sibTrans" presStyleLbl="sibTrans2D1" presStyleIdx="0" presStyleCnt="0"/>
      <dgm:spPr/>
    </dgm:pt>
    <dgm:pt modelId="{0F70E8B9-6875-46AD-ABAE-6CF50647D869}" type="pres">
      <dgm:prSet presAssocID="{D26CDABF-7F1F-4015-B580-F4AB4598434D}" presName="compNode" presStyleCnt="0"/>
      <dgm:spPr/>
    </dgm:pt>
    <dgm:pt modelId="{309C7C00-0CA5-443A-9400-827642B43EBF}" type="pres">
      <dgm:prSet presAssocID="{D26CDABF-7F1F-4015-B580-F4AB4598434D}" presName="iconBgRect" presStyleLbl="bgShp" presStyleIdx="1" presStyleCnt="4"/>
      <dgm:spPr/>
    </dgm:pt>
    <dgm:pt modelId="{84F46113-2C4D-46AE-BC6B-74220FA2C709}" type="pres">
      <dgm:prSet presAssocID="{D26CDABF-7F1F-4015-B580-F4AB459843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B83ACE59-326A-41BA-8327-8036B2530A2B}" type="pres">
      <dgm:prSet presAssocID="{D26CDABF-7F1F-4015-B580-F4AB4598434D}" presName="spaceRect" presStyleCnt="0"/>
      <dgm:spPr/>
    </dgm:pt>
    <dgm:pt modelId="{2401D6D4-707F-45EA-B89C-2B41099CED2B}" type="pres">
      <dgm:prSet presAssocID="{D26CDABF-7F1F-4015-B580-F4AB4598434D}" presName="textRect" presStyleLbl="revTx" presStyleIdx="1" presStyleCnt="4">
        <dgm:presLayoutVars>
          <dgm:chMax val="1"/>
          <dgm:chPref val="1"/>
        </dgm:presLayoutVars>
      </dgm:prSet>
      <dgm:spPr/>
    </dgm:pt>
    <dgm:pt modelId="{8E907E60-CE94-4CF1-B662-74AF3AFA9D2C}" type="pres">
      <dgm:prSet presAssocID="{28E416C8-3D83-44F1-B79C-A9A16F0FEEC7}" presName="sibTrans" presStyleLbl="sibTrans2D1" presStyleIdx="0" presStyleCnt="0"/>
      <dgm:spPr/>
    </dgm:pt>
    <dgm:pt modelId="{86C68364-AC7C-49CF-8645-EE0ADFC4AD7E}" type="pres">
      <dgm:prSet presAssocID="{9113A65B-55D0-4AE6-9BBC-E46004C08673}" presName="compNode" presStyleCnt="0"/>
      <dgm:spPr/>
    </dgm:pt>
    <dgm:pt modelId="{1290D4CA-F34D-4FAB-9570-3002CC93E21D}" type="pres">
      <dgm:prSet presAssocID="{9113A65B-55D0-4AE6-9BBC-E46004C08673}" presName="iconBgRect" presStyleLbl="bgShp" presStyleIdx="2" presStyleCnt="4"/>
      <dgm:spPr/>
    </dgm:pt>
    <dgm:pt modelId="{04758437-FC59-4365-83F4-8A076FE8A5BA}" type="pres">
      <dgm:prSet presAssocID="{9113A65B-55D0-4AE6-9BBC-E46004C086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F24415F-AB3E-4F4E-8D8B-07EBF4BA1C11}" type="pres">
      <dgm:prSet presAssocID="{9113A65B-55D0-4AE6-9BBC-E46004C08673}" presName="spaceRect" presStyleCnt="0"/>
      <dgm:spPr/>
    </dgm:pt>
    <dgm:pt modelId="{691AD4ED-BE76-41AD-B2B2-EEB3CD4ECF22}" type="pres">
      <dgm:prSet presAssocID="{9113A65B-55D0-4AE6-9BBC-E46004C08673}" presName="textRect" presStyleLbl="revTx" presStyleIdx="2" presStyleCnt="4">
        <dgm:presLayoutVars>
          <dgm:chMax val="1"/>
          <dgm:chPref val="1"/>
        </dgm:presLayoutVars>
      </dgm:prSet>
      <dgm:spPr/>
    </dgm:pt>
    <dgm:pt modelId="{78B2FD8D-6163-49BE-A2C7-7EC886F6203D}" type="pres">
      <dgm:prSet presAssocID="{1708841D-B54B-4CD0-B421-0E244EAB052E}" presName="sibTrans" presStyleLbl="sibTrans2D1" presStyleIdx="0" presStyleCnt="0"/>
      <dgm:spPr/>
    </dgm:pt>
    <dgm:pt modelId="{9CE421FE-08FF-4ED8-8DFB-1951E0B424F3}" type="pres">
      <dgm:prSet presAssocID="{A8CC889D-74E5-41CA-B9DA-B6B0202AF37E}" presName="compNode" presStyleCnt="0"/>
      <dgm:spPr/>
    </dgm:pt>
    <dgm:pt modelId="{FCE0674B-BF55-4727-AE6D-09AA9A07EFCB}" type="pres">
      <dgm:prSet presAssocID="{A8CC889D-74E5-41CA-B9DA-B6B0202AF37E}" presName="iconBgRect" presStyleLbl="bgShp" presStyleIdx="3" presStyleCnt="4"/>
      <dgm:spPr/>
    </dgm:pt>
    <dgm:pt modelId="{E6A85691-EA95-4681-AB84-5C9A67B3FDB7}" type="pres">
      <dgm:prSet presAssocID="{A8CC889D-74E5-41CA-B9DA-B6B0202AF3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421827B4-75F2-4DDF-B593-BD18BCADF38A}" type="pres">
      <dgm:prSet presAssocID="{A8CC889D-74E5-41CA-B9DA-B6B0202AF37E}" presName="spaceRect" presStyleCnt="0"/>
      <dgm:spPr/>
    </dgm:pt>
    <dgm:pt modelId="{6A8F04A0-7CEC-46A8-9927-FE74C2CC9884}" type="pres">
      <dgm:prSet presAssocID="{A8CC889D-74E5-41CA-B9DA-B6B0202AF37E}" presName="textRect" presStyleLbl="revTx" presStyleIdx="3" presStyleCnt="4">
        <dgm:presLayoutVars>
          <dgm:chMax val="1"/>
          <dgm:chPref val="1"/>
        </dgm:presLayoutVars>
      </dgm:prSet>
      <dgm:spPr/>
    </dgm:pt>
  </dgm:ptLst>
  <dgm:cxnLst>
    <dgm:cxn modelId="{30460700-791A-4EF7-8F19-0785A3011F66}" type="presOf" srcId="{28E416C8-3D83-44F1-B79C-A9A16F0FEEC7}" destId="{8E907E60-CE94-4CF1-B662-74AF3AFA9D2C}" srcOrd="0" destOrd="0" presId="urn:microsoft.com/office/officeart/2018/2/layout/IconCircleList"/>
    <dgm:cxn modelId="{32D4B606-7422-4879-AFFA-3E31272F7E5A}" type="presOf" srcId="{9113A65B-55D0-4AE6-9BBC-E46004C08673}" destId="{691AD4ED-BE76-41AD-B2B2-EEB3CD4ECF22}" srcOrd="0" destOrd="0" presId="urn:microsoft.com/office/officeart/2018/2/layout/IconCircleList"/>
    <dgm:cxn modelId="{B9F60D2B-36C5-4590-967B-E019551DA980}" type="presOf" srcId="{D26CDABF-7F1F-4015-B580-F4AB4598434D}" destId="{2401D6D4-707F-45EA-B89C-2B41099CED2B}" srcOrd="0" destOrd="0" presId="urn:microsoft.com/office/officeart/2018/2/layout/IconCircleList"/>
    <dgm:cxn modelId="{A36E1632-D1AB-4744-A33C-E749E2A20B74}" srcId="{E7AFE4C1-E5C7-4547-A1C5-75CF5CD65E20}" destId="{D26CDABF-7F1F-4015-B580-F4AB4598434D}" srcOrd="1" destOrd="0" parTransId="{E7D6A5F7-C987-4CFC-9DBD-B99084B757EC}" sibTransId="{28E416C8-3D83-44F1-B79C-A9A16F0FEEC7}"/>
    <dgm:cxn modelId="{DB1D993A-D968-493E-8DFB-4BE1FF8B5D01}" type="presOf" srcId="{1708841D-B54B-4CD0-B421-0E244EAB052E}" destId="{78B2FD8D-6163-49BE-A2C7-7EC886F6203D}" srcOrd="0" destOrd="0" presId="urn:microsoft.com/office/officeart/2018/2/layout/IconCircleList"/>
    <dgm:cxn modelId="{4E73EE45-E4D5-48B6-B36D-AD3DFE14D285}" type="presOf" srcId="{A8CC889D-74E5-41CA-B9DA-B6B0202AF37E}" destId="{6A8F04A0-7CEC-46A8-9927-FE74C2CC9884}" srcOrd="0" destOrd="0" presId="urn:microsoft.com/office/officeart/2018/2/layout/IconCircleList"/>
    <dgm:cxn modelId="{F61EB577-E849-49EB-9590-926690BD2CFD}" srcId="{E7AFE4C1-E5C7-4547-A1C5-75CF5CD65E20}" destId="{D1A7D1C3-5E45-4644-9688-1447704D9039}" srcOrd="0" destOrd="0" parTransId="{B16947D6-191F-485E-A122-82A1C3C98983}" sibTransId="{5BE7C728-06E3-4143-A95C-162156290E19}"/>
    <dgm:cxn modelId="{EDAAF8B4-B760-4C26-9997-ECF47DDC0419}" type="presOf" srcId="{5BE7C728-06E3-4143-A95C-162156290E19}" destId="{5A1552A4-256B-4E65-A082-22D26FCD73D8}" srcOrd="0" destOrd="0" presId="urn:microsoft.com/office/officeart/2018/2/layout/IconCircleList"/>
    <dgm:cxn modelId="{B6D67CBC-20AF-42BD-B14A-CAE15055E782}" type="presOf" srcId="{E7AFE4C1-E5C7-4547-A1C5-75CF5CD65E20}" destId="{D4EAAFF4-84FF-4A51-AF71-5FCC920236EB}" srcOrd="0" destOrd="0" presId="urn:microsoft.com/office/officeart/2018/2/layout/IconCircleList"/>
    <dgm:cxn modelId="{1372BEC3-F5B3-47DE-B61B-281C8406F16B}" srcId="{E7AFE4C1-E5C7-4547-A1C5-75CF5CD65E20}" destId="{A8CC889D-74E5-41CA-B9DA-B6B0202AF37E}" srcOrd="3" destOrd="0" parTransId="{807EC437-121F-452C-AE5B-F75EDCDC5793}" sibTransId="{101673BD-09C5-4E0A-90BA-F114594BAB9C}"/>
    <dgm:cxn modelId="{2931C9F0-D603-44E3-9551-F65F18FAD6E5}" srcId="{E7AFE4C1-E5C7-4547-A1C5-75CF5CD65E20}" destId="{9113A65B-55D0-4AE6-9BBC-E46004C08673}" srcOrd="2" destOrd="0" parTransId="{5407A0EA-2286-427E-ACD4-8BC19DE55B9A}" sibTransId="{1708841D-B54B-4CD0-B421-0E244EAB052E}"/>
    <dgm:cxn modelId="{1CAB6AFA-CD23-486A-BAF1-219FA0C7CB0D}" type="presOf" srcId="{D1A7D1C3-5E45-4644-9688-1447704D9039}" destId="{0A40F245-55EE-4653-AD21-CFA43AD8914E}" srcOrd="0" destOrd="0" presId="urn:microsoft.com/office/officeart/2018/2/layout/IconCircleList"/>
    <dgm:cxn modelId="{69F37A16-0E91-4325-A558-71D7F27553C2}" type="presParOf" srcId="{D4EAAFF4-84FF-4A51-AF71-5FCC920236EB}" destId="{1DAC00F2-4553-4055-9506-07926F96E2D9}" srcOrd="0" destOrd="0" presId="urn:microsoft.com/office/officeart/2018/2/layout/IconCircleList"/>
    <dgm:cxn modelId="{D8D7FC37-DB3C-4951-9DA5-772ABA89C7D9}" type="presParOf" srcId="{1DAC00F2-4553-4055-9506-07926F96E2D9}" destId="{4243E054-04EA-49BA-A94D-48954DC9DBC5}" srcOrd="0" destOrd="0" presId="urn:microsoft.com/office/officeart/2018/2/layout/IconCircleList"/>
    <dgm:cxn modelId="{952E4FB1-B1C6-40B3-9E92-555D62F56C80}" type="presParOf" srcId="{4243E054-04EA-49BA-A94D-48954DC9DBC5}" destId="{5325B051-3D11-42F0-9175-6275102FAC36}" srcOrd="0" destOrd="0" presId="urn:microsoft.com/office/officeart/2018/2/layout/IconCircleList"/>
    <dgm:cxn modelId="{391B1D0E-21A0-4156-89A3-547230E0E4B3}" type="presParOf" srcId="{4243E054-04EA-49BA-A94D-48954DC9DBC5}" destId="{C61D09CD-A860-4F3E-ABA3-C5295C6E5690}" srcOrd="1" destOrd="0" presId="urn:microsoft.com/office/officeart/2018/2/layout/IconCircleList"/>
    <dgm:cxn modelId="{7225F5C3-841A-4A56-B6F4-6DD100CB1A1B}" type="presParOf" srcId="{4243E054-04EA-49BA-A94D-48954DC9DBC5}" destId="{C49FBB3D-018A-486F-BAB8-1AFD9EA4D248}" srcOrd="2" destOrd="0" presId="urn:microsoft.com/office/officeart/2018/2/layout/IconCircleList"/>
    <dgm:cxn modelId="{F1552853-9629-4639-A7C5-582F8CFFB4FF}" type="presParOf" srcId="{4243E054-04EA-49BA-A94D-48954DC9DBC5}" destId="{0A40F245-55EE-4653-AD21-CFA43AD8914E}" srcOrd="3" destOrd="0" presId="urn:microsoft.com/office/officeart/2018/2/layout/IconCircleList"/>
    <dgm:cxn modelId="{E534D44B-03DA-49C9-88C2-A9605B82CED8}" type="presParOf" srcId="{1DAC00F2-4553-4055-9506-07926F96E2D9}" destId="{5A1552A4-256B-4E65-A082-22D26FCD73D8}" srcOrd="1" destOrd="0" presId="urn:microsoft.com/office/officeart/2018/2/layout/IconCircleList"/>
    <dgm:cxn modelId="{DD3B9B95-68F9-4C5E-A1D9-9F7EF4E8BEA4}" type="presParOf" srcId="{1DAC00F2-4553-4055-9506-07926F96E2D9}" destId="{0F70E8B9-6875-46AD-ABAE-6CF50647D869}" srcOrd="2" destOrd="0" presId="urn:microsoft.com/office/officeart/2018/2/layout/IconCircleList"/>
    <dgm:cxn modelId="{21E5CDB6-C907-4158-841C-996AF75D0505}" type="presParOf" srcId="{0F70E8B9-6875-46AD-ABAE-6CF50647D869}" destId="{309C7C00-0CA5-443A-9400-827642B43EBF}" srcOrd="0" destOrd="0" presId="urn:microsoft.com/office/officeart/2018/2/layout/IconCircleList"/>
    <dgm:cxn modelId="{5FB3DEFB-2B5A-4AE0-98A8-C0B4AA6874C9}" type="presParOf" srcId="{0F70E8B9-6875-46AD-ABAE-6CF50647D869}" destId="{84F46113-2C4D-46AE-BC6B-74220FA2C709}" srcOrd="1" destOrd="0" presId="urn:microsoft.com/office/officeart/2018/2/layout/IconCircleList"/>
    <dgm:cxn modelId="{B4495207-B172-4B50-A7A4-929C83D29A6F}" type="presParOf" srcId="{0F70E8B9-6875-46AD-ABAE-6CF50647D869}" destId="{B83ACE59-326A-41BA-8327-8036B2530A2B}" srcOrd="2" destOrd="0" presId="urn:microsoft.com/office/officeart/2018/2/layout/IconCircleList"/>
    <dgm:cxn modelId="{C8D2B9FD-8093-4C1E-B595-B29F295717A4}" type="presParOf" srcId="{0F70E8B9-6875-46AD-ABAE-6CF50647D869}" destId="{2401D6D4-707F-45EA-B89C-2B41099CED2B}" srcOrd="3" destOrd="0" presId="urn:microsoft.com/office/officeart/2018/2/layout/IconCircleList"/>
    <dgm:cxn modelId="{344EEB90-DEDC-4B5F-9BFF-85619130DA02}" type="presParOf" srcId="{1DAC00F2-4553-4055-9506-07926F96E2D9}" destId="{8E907E60-CE94-4CF1-B662-74AF3AFA9D2C}" srcOrd="3" destOrd="0" presId="urn:microsoft.com/office/officeart/2018/2/layout/IconCircleList"/>
    <dgm:cxn modelId="{F5A36741-5CF9-46A8-A204-5D55129CE9E7}" type="presParOf" srcId="{1DAC00F2-4553-4055-9506-07926F96E2D9}" destId="{86C68364-AC7C-49CF-8645-EE0ADFC4AD7E}" srcOrd="4" destOrd="0" presId="urn:microsoft.com/office/officeart/2018/2/layout/IconCircleList"/>
    <dgm:cxn modelId="{A95B341C-3EF5-4E27-92E4-5C74534CB227}" type="presParOf" srcId="{86C68364-AC7C-49CF-8645-EE0ADFC4AD7E}" destId="{1290D4CA-F34D-4FAB-9570-3002CC93E21D}" srcOrd="0" destOrd="0" presId="urn:microsoft.com/office/officeart/2018/2/layout/IconCircleList"/>
    <dgm:cxn modelId="{81BE3F8D-1690-4F86-84F3-90D5A5E6B588}" type="presParOf" srcId="{86C68364-AC7C-49CF-8645-EE0ADFC4AD7E}" destId="{04758437-FC59-4365-83F4-8A076FE8A5BA}" srcOrd="1" destOrd="0" presId="urn:microsoft.com/office/officeart/2018/2/layout/IconCircleList"/>
    <dgm:cxn modelId="{6C0FCF8A-532B-4EA8-BA21-4A07F98C632B}" type="presParOf" srcId="{86C68364-AC7C-49CF-8645-EE0ADFC4AD7E}" destId="{1F24415F-AB3E-4F4E-8D8B-07EBF4BA1C11}" srcOrd="2" destOrd="0" presId="urn:microsoft.com/office/officeart/2018/2/layout/IconCircleList"/>
    <dgm:cxn modelId="{43D1E2F4-B4A8-42C4-9958-5506E84782F6}" type="presParOf" srcId="{86C68364-AC7C-49CF-8645-EE0ADFC4AD7E}" destId="{691AD4ED-BE76-41AD-B2B2-EEB3CD4ECF22}" srcOrd="3" destOrd="0" presId="urn:microsoft.com/office/officeart/2018/2/layout/IconCircleList"/>
    <dgm:cxn modelId="{17491D93-2AE9-4D2F-AD97-3E25209B4816}" type="presParOf" srcId="{1DAC00F2-4553-4055-9506-07926F96E2D9}" destId="{78B2FD8D-6163-49BE-A2C7-7EC886F6203D}" srcOrd="5" destOrd="0" presId="urn:microsoft.com/office/officeart/2018/2/layout/IconCircleList"/>
    <dgm:cxn modelId="{C7A6E9BE-A237-49E0-B6CA-EFC4DB71DB0B}" type="presParOf" srcId="{1DAC00F2-4553-4055-9506-07926F96E2D9}" destId="{9CE421FE-08FF-4ED8-8DFB-1951E0B424F3}" srcOrd="6" destOrd="0" presId="urn:microsoft.com/office/officeart/2018/2/layout/IconCircleList"/>
    <dgm:cxn modelId="{98E8B0E6-1BB7-4136-9538-3E7909D362AB}" type="presParOf" srcId="{9CE421FE-08FF-4ED8-8DFB-1951E0B424F3}" destId="{FCE0674B-BF55-4727-AE6D-09AA9A07EFCB}" srcOrd="0" destOrd="0" presId="urn:microsoft.com/office/officeart/2018/2/layout/IconCircleList"/>
    <dgm:cxn modelId="{5F9566B5-A12B-4E95-8E71-C93BA51E7086}" type="presParOf" srcId="{9CE421FE-08FF-4ED8-8DFB-1951E0B424F3}" destId="{E6A85691-EA95-4681-AB84-5C9A67B3FDB7}" srcOrd="1" destOrd="0" presId="urn:microsoft.com/office/officeart/2018/2/layout/IconCircleList"/>
    <dgm:cxn modelId="{57B62C32-72C2-4791-865A-9B8B1199D9F4}" type="presParOf" srcId="{9CE421FE-08FF-4ED8-8DFB-1951E0B424F3}" destId="{421827B4-75F2-4DDF-B593-BD18BCADF38A}" srcOrd="2" destOrd="0" presId="urn:microsoft.com/office/officeart/2018/2/layout/IconCircleList"/>
    <dgm:cxn modelId="{F8B0C469-488B-4C14-B443-D648CC06EE37}" type="presParOf" srcId="{9CE421FE-08FF-4ED8-8DFB-1951E0B424F3}" destId="{6A8F04A0-7CEC-46A8-9927-FE74C2CC988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07B2-692D-4B8E-9305-50F696B90589}">
      <dsp:nvSpPr>
        <dsp:cNvPr id="0" name=""/>
        <dsp:cNvSpPr/>
      </dsp:nvSpPr>
      <dsp:spPr>
        <a:xfrm>
          <a:off x="681606" y="2634"/>
          <a:ext cx="2982027" cy="1789216"/>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t>1. </a:t>
          </a:r>
          <a:r>
            <a:rPr lang="en-US" sz="2000" kern="1200" dirty="0"/>
            <a:t>Ensuring a </a:t>
          </a:r>
          <a:r>
            <a:rPr lang="en-US" sz="2000" b="1" kern="1200" dirty="0">
              <a:solidFill>
                <a:srgbClr val="FF0000"/>
              </a:solidFill>
            </a:rPr>
            <a:t>legal framework</a:t>
          </a:r>
          <a:r>
            <a:rPr lang="en-US" sz="2000" kern="1200" dirty="0"/>
            <a:t> </a:t>
          </a:r>
          <a:r>
            <a:rPr lang="en-GB" sz="2000" kern="1200" noProof="0" dirty="0"/>
            <a:t>aligned</a:t>
          </a:r>
          <a:r>
            <a:rPr lang="en-US" sz="2000" kern="1200" dirty="0"/>
            <a:t> with the strategic objectives: from</a:t>
          </a:r>
          <a:r>
            <a:rPr lang="lt-LT" sz="2000" kern="1200" dirty="0"/>
            <a:t> </a:t>
          </a:r>
          <a:r>
            <a:rPr lang="en-US" sz="2000" kern="1200" dirty="0"/>
            <a:t>« how » to « how and what » to procure.</a:t>
          </a:r>
        </a:p>
      </dsp:txBody>
      <dsp:txXfrm>
        <a:off x="681606" y="2634"/>
        <a:ext cx="2982027" cy="1789216"/>
      </dsp:txXfrm>
    </dsp:sp>
    <dsp:sp modelId="{AFB38989-B75A-4CC2-B0D0-18AC6337D266}">
      <dsp:nvSpPr>
        <dsp:cNvPr id="0" name=""/>
        <dsp:cNvSpPr/>
      </dsp:nvSpPr>
      <dsp:spPr>
        <a:xfrm>
          <a:off x="3961835" y="2634"/>
          <a:ext cx="2982027" cy="1789216"/>
        </a:xfrm>
        <a:prstGeom prst="rect">
          <a:avLst/>
        </a:prstGeom>
        <a:solidFill>
          <a:schemeClr val="accent2">
            <a:shade val="80000"/>
            <a:hueOff val="43817"/>
            <a:satOff val="1636"/>
            <a:lumOff val="60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2. </a:t>
          </a:r>
          <a:r>
            <a:rPr lang="en-GB" sz="2000" kern="1200" noProof="0" dirty="0"/>
            <a:t>Fostering</a:t>
          </a:r>
          <a:r>
            <a:rPr lang="en-GB" sz="2000" kern="1200" dirty="0"/>
            <a:t> </a:t>
          </a:r>
          <a:r>
            <a:rPr lang="en-GB" sz="2000" b="1" kern="1200" dirty="0">
              <a:solidFill>
                <a:srgbClr val="FF0000"/>
              </a:solidFill>
            </a:rPr>
            <a:t>strategic procurement</a:t>
          </a:r>
          <a:r>
            <a:rPr lang="en-GB" sz="2000" kern="1200" dirty="0"/>
            <a:t> through joint actions and dialogues.</a:t>
          </a:r>
        </a:p>
      </dsp:txBody>
      <dsp:txXfrm>
        <a:off x="3961835" y="2634"/>
        <a:ext cx="2982027" cy="1789216"/>
      </dsp:txXfrm>
    </dsp:sp>
    <dsp:sp modelId="{F46570B8-F319-49D8-B8AB-B3BA35A73766}">
      <dsp:nvSpPr>
        <dsp:cNvPr id="0" name=""/>
        <dsp:cNvSpPr/>
      </dsp:nvSpPr>
      <dsp:spPr>
        <a:xfrm>
          <a:off x="7242065" y="2634"/>
          <a:ext cx="2982027" cy="1789216"/>
        </a:xfrm>
        <a:prstGeom prst="rect">
          <a:avLst/>
        </a:prstGeom>
        <a:solidFill>
          <a:schemeClr val="accent2">
            <a:shade val="80000"/>
            <a:hueOff val="87635"/>
            <a:satOff val="3273"/>
            <a:lumOff val="12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3. Ensuring a playing field by tackling </a:t>
          </a:r>
          <a:r>
            <a:rPr lang="en-GB" sz="2000" b="1" kern="1200" dirty="0">
              <a:solidFill>
                <a:srgbClr val="FF0000"/>
              </a:solidFill>
            </a:rPr>
            <a:t>distortive subsidies.</a:t>
          </a:r>
        </a:p>
      </dsp:txBody>
      <dsp:txXfrm>
        <a:off x="7242065" y="2634"/>
        <a:ext cx="2982027" cy="1789216"/>
      </dsp:txXfrm>
    </dsp:sp>
    <dsp:sp modelId="{4DAFD3BE-F001-4D76-99B7-A1B73CF76A5C}">
      <dsp:nvSpPr>
        <dsp:cNvPr id="0" name=""/>
        <dsp:cNvSpPr/>
      </dsp:nvSpPr>
      <dsp:spPr>
        <a:xfrm>
          <a:off x="2321721" y="2090053"/>
          <a:ext cx="2982027" cy="1789216"/>
        </a:xfrm>
        <a:prstGeom prst="rect">
          <a:avLst/>
        </a:prstGeom>
        <a:solidFill>
          <a:schemeClr val="accent2">
            <a:shade val="80000"/>
            <a:hueOff val="131452"/>
            <a:satOff val="4909"/>
            <a:lumOff val="18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4. </a:t>
          </a:r>
          <a:r>
            <a:rPr lang="en-GB" sz="2000" b="1" kern="1200" dirty="0">
              <a:solidFill>
                <a:srgbClr val="FF0000"/>
              </a:solidFill>
            </a:rPr>
            <a:t>Enforcement</a:t>
          </a:r>
          <a:r>
            <a:rPr lang="en-GB" sz="2000" kern="1200" dirty="0"/>
            <a:t> at European and national level.</a:t>
          </a:r>
        </a:p>
      </dsp:txBody>
      <dsp:txXfrm>
        <a:off x="2321721" y="2090053"/>
        <a:ext cx="2982027" cy="1789216"/>
      </dsp:txXfrm>
    </dsp:sp>
    <dsp:sp modelId="{DEAA150A-8119-4FC5-B84A-F7ACDA7E831B}">
      <dsp:nvSpPr>
        <dsp:cNvPr id="0" name=""/>
        <dsp:cNvSpPr/>
      </dsp:nvSpPr>
      <dsp:spPr>
        <a:xfrm>
          <a:off x="5601950" y="2090053"/>
          <a:ext cx="2982027" cy="1789216"/>
        </a:xfrm>
        <a:prstGeom prst="rect">
          <a:avLst/>
        </a:prstGeom>
        <a:solidFill>
          <a:schemeClr val="accent2">
            <a:shade val="80000"/>
            <a:hueOff val="175269"/>
            <a:satOff val="6546"/>
            <a:lumOff val="24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5. </a:t>
          </a:r>
          <a:r>
            <a:rPr lang="en-GB" sz="2000" b="1" kern="1200" dirty="0">
              <a:solidFill>
                <a:srgbClr val="FF0000"/>
              </a:solidFill>
            </a:rPr>
            <a:t>Looking to the future </a:t>
          </a:r>
          <a:r>
            <a:rPr lang="en-GB" sz="2000" kern="1200" dirty="0"/>
            <a:t>– </a:t>
          </a:r>
          <a:r>
            <a:rPr lang="en-GB" sz="2000" b="0" kern="1200" dirty="0"/>
            <a:t>follow </a:t>
          </a:r>
          <a:r>
            <a:rPr lang="en-GB" sz="2000" b="0" kern="1200" dirty="0">
              <a:solidFill>
                <a:schemeClr val="bg1"/>
              </a:solidFill>
            </a:rPr>
            <a:t>up to the report of the European Court of Auditors.</a:t>
          </a:r>
        </a:p>
      </dsp:txBody>
      <dsp:txXfrm>
        <a:off x="5601950" y="2090053"/>
        <a:ext cx="2982027" cy="1789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CE12D-D18D-4A4C-8524-9608C825E52B}">
      <dsp:nvSpPr>
        <dsp:cNvPr id="0" name=""/>
        <dsp:cNvSpPr/>
      </dsp:nvSpPr>
      <dsp:spPr>
        <a:xfrm>
          <a:off x="0" y="473"/>
          <a:ext cx="10905699" cy="11088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1B3E0-A4DF-43D4-AC6D-EA4ED46471A1}">
      <dsp:nvSpPr>
        <dsp:cNvPr id="0" name=""/>
        <dsp:cNvSpPr/>
      </dsp:nvSpPr>
      <dsp:spPr>
        <a:xfrm>
          <a:off x="360137" y="268497"/>
          <a:ext cx="609864" cy="6098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AA8D92-380A-40B2-B9AE-FF1B4DE88A85}">
      <dsp:nvSpPr>
        <dsp:cNvPr id="0" name=""/>
        <dsp:cNvSpPr/>
      </dsp:nvSpPr>
      <dsp:spPr>
        <a:xfrm>
          <a:off x="1280715" y="473"/>
          <a:ext cx="9624983" cy="11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3" tIns="117353" rIns="117353" bIns="117353" numCol="1" spcCol="1270" anchor="ctr" anchorCtr="0">
          <a:noAutofit/>
        </a:bodyPr>
        <a:lstStyle/>
        <a:p>
          <a:pPr marL="0" lvl="0" indent="0" algn="l" defTabSz="1111250">
            <a:lnSpc>
              <a:spcPct val="90000"/>
            </a:lnSpc>
            <a:spcBef>
              <a:spcPct val="0"/>
            </a:spcBef>
            <a:spcAft>
              <a:spcPct val="35000"/>
            </a:spcAft>
            <a:buNone/>
          </a:pPr>
          <a:r>
            <a:rPr lang="en-US" sz="2500" kern="1200" dirty="0"/>
            <a:t>Directive 2014/24/EU on public procurement</a:t>
          </a:r>
          <a:r>
            <a:rPr lang="lt-LT" sz="2500" kern="1200" dirty="0"/>
            <a:t>.</a:t>
          </a:r>
          <a:endParaRPr lang="en-US" sz="2500" kern="1200" dirty="0"/>
        </a:p>
      </dsp:txBody>
      <dsp:txXfrm>
        <a:off x="1280715" y="473"/>
        <a:ext cx="9624983" cy="1108844"/>
      </dsp:txXfrm>
    </dsp:sp>
    <dsp:sp modelId="{5E83B1F6-D301-442F-A6D8-EFA35718473B}">
      <dsp:nvSpPr>
        <dsp:cNvPr id="0" name=""/>
        <dsp:cNvSpPr/>
      </dsp:nvSpPr>
      <dsp:spPr>
        <a:xfrm>
          <a:off x="0" y="1386529"/>
          <a:ext cx="10905699" cy="11088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42FE-A4D7-4851-8693-C693F9E83B9F}">
      <dsp:nvSpPr>
        <dsp:cNvPr id="0" name=""/>
        <dsp:cNvSpPr/>
      </dsp:nvSpPr>
      <dsp:spPr>
        <a:xfrm>
          <a:off x="335425" y="1636019"/>
          <a:ext cx="609864" cy="609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BF7D1-D2E7-4690-89AD-B7C1CBA76B26}">
      <dsp:nvSpPr>
        <dsp:cNvPr id="0" name=""/>
        <dsp:cNvSpPr/>
      </dsp:nvSpPr>
      <dsp:spPr>
        <a:xfrm>
          <a:off x="1280715" y="1386529"/>
          <a:ext cx="9624983" cy="11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3" tIns="117353" rIns="117353" bIns="117353" numCol="1" spcCol="1270" anchor="ctr" anchorCtr="0">
          <a:noAutofit/>
        </a:bodyPr>
        <a:lstStyle/>
        <a:p>
          <a:pPr marL="0" lvl="0" indent="0" algn="l" defTabSz="1111250">
            <a:lnSpc>
              <a:spcPct val="90000"/>
            </a:lnSpc>
            <a:spcBef>
              <a:spcPct val="0"/>
            </a:spcBef>
            <a:spcAft>
              <a:spcPct val="35000"/>
            </a:spcAft>
            <a:buNone/>
          </a:pPr>
          <a:r>
            <a:rPr lang="en-US" sz="2500" kern="1200" dirty="0"/>
            <a:t>Directive 2014/25/EU on procurement by entities operating in the water, energy, transport and postal services sectors</a:t>
          </a:r>
          <a:r>
            <a:rPr lang="lt-LT" sz="2500" kern="1200" dirty="0"/>
            <a:t>.</a:t>
          </a:r>
          <a:endParaRPr lang="en-US" sz="2500" kern="1200" dirty="0"/>
        </a:p>
      </dsp:txBody>
      <dsp:txXfrm>
        <a:off x="1280715" y="1386529"/>
        <a:ext cx="9624983" cy="1108844"/>
      </dsp:txXfrm>
    </dsp:sp>
    <dsp:sp modelId="{2C32BEE1-BCEE-4E67-9421-AD1E7BD7C097}">
      <dsp:nvSpPr>
        <dsp:cNvPr id="0" name=""/>
        <dsp:cNvSpPr/>
      </dsp:nvSpPr>
      <dsp:spPr>
        <a:xfrm>
          <a:off x="0" y="2772585"/>
          <a:ext cx="10905699" cy="11088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38561-CB8C-43C3-A3BF-73AB006C9E63}">
      <dsp:nvSpPr>
        <dsp:cNvPr id="0" name=""/>
        <dsp:cNvSpPr/>
      </dsp:nvSpPr>
      <dsp:spPr>
        <a:xfrm>
          <a:off x="378671" y="2997357"/>
          <a:ext cx="609864" cy="6098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0F3980-569F-4536-8DDE-73A275F1DDFA}">
      <dsp:nvSpPr>
        <dsp:cNvPr id="0" name=""/>
        <dsp:cNvSpPr/>
      </dsp:nvSpPr>
      <dsp:spPr>
        <a:xfrm>
          <a:off x="1280715" y="2772585"/>
          <a:ext cx="9624983" cy="11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3" tIns="117353" rIns="117353" bIns="117353" numCol="1" spcCol="1270" anchor="ctr" anchorCtr="0">
          <a:noAutofit/>
        </a:bodyPr>
        <a:lstStyle/>
        <a:p>
          <a:pPr marL="0" lvl="0" indent="0" algn="l" defTabSz="1111250">
            <a:lnSpc>
              <a:spcPct val="90000"/>
            </a:lnSpc>
            <a:spcBef>
              <a:spcPct val="0"/>
            </a:spcBef>
            <a:spcAft>
              <a:spcPct val="35000"/>
            </a:spcAft>
            <a:buNone/>
          </a:pPr>
          <a:r>
            <a:rPr lang="en-US" sz="2500" kern="1200" dirty="0"/>
            <a:t>Directive 2014/23/EU on the award of concession contracts</a:t>
          </a:r>
          <a:r>
            <a:rPr lang="lt-LT" sz="2500" kern="1200" dirty="0"/>
            <a:t>.</a:t>
          </a:r>
          <a:endParaRPr lang="en-US" sz="2500" kern="1200" dirty="0"/>
        </a:p>
      </dsp:txBody>
      <dsp:txXfrm>
        <a:off x="1280715" y="2772585"/>
        <a:ext cx="9624983" cy="1108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064A6-6CCC-4E59-97E9-E60CDF7AD37D}">
      <dsp:nvSpPr>
        <dsp:cNvPr id="0" name=""/>
        <dsp:cNvSpPr/>
      </dsp:nvSpPr>
      <dsp:spPr>
        <a:xfrm>
          <a:off x="0" y="3032"/>
          <a:ext cx="10905699" cy="64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0A75A-BEF4-4620-B39B-B12CE687E34A}">
      <dsp:nvSpPr>
        <dsp:cNvPr id="0" name=""/>
        <dsp:cNvSpPr/>
      </dsp:nvSpPr>
      <dsp:spPr>
        <a:xfrm>
          <a:off x="195406" y="148376"/>
          <a:ext cx="355285" cy="355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915A3-716D-4D15-9446-9BDBAB35A367}">
      <dsp:nvSpPr>
        <dsp:cNvPr id="0" name=""/>
        <dsp:cNvSpPr/>
      </dsp:nvSpPr>
      <dsp:spPr>
        <a:xfrm>
          <a:off x="746098" y="3032"/>
          <a:ext cx="10159600" cy="64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65" tIns="68365" rIns="68365" bIns="68365" numCol="1" spcCol="1270" anchor="ctr" anchorCtr="0">
          <a:noAutofit/>
        </a:bodyPr>
        <a:lstStyle/>
        <a:p>
          <a:pPr marL="0" lvl="0" indent="0" algn="l" defTabSz="844550">
            <a:lnSpc>
              <a:spcPct val="100000"/>
            </a:lnSpc>
            <a:spcBef>
              <a:spcPct val="0"/>
            </a:spcBef>
            <a:spcAft>
              <a:spcPct val="35000"/>
            </a:spcAft>
            <a:buNone/>
          </a:pPr>
          <a:r>
            <a:rPr lang="en-US" sz="1900" kern="1200" dirty="0"/>
            <a:t>1</a:t>
          </a:r>
          <a:r>
            <a:rPr lang="lt-LT" sz="1900" kern="1200" dirty="0"/>
            <a:t>. </a:t>
          </a:r>
          <a:r>
            <a:rPr lang="en-US" sz="1900" kern="1200" dirty="0"/>
            <a:t>Interplay of this new set of rules with horizontal public procurement law and among them.</a:t>
          </a:r>
        </a:p>
      </dsp:txBody>
      <dsp:txXfrm>
        <a:off x="746098" y="3032"/>
        <a:ext cx="10159600" cy="645973"/>
      </dsp:txXfrm>
    </dsp:sp>
    <dsp:sp modelId="{9BF0C109-AF77-4F9A-A4C7-23A5253211A0}">
      <dsp:nvSpPr>
        <dsp:cNvPr id="0" name=""/>
        <dsp:cNvSpPr/>
      </dsp:nvSpPr>
      <dsp:spPr>
        <a:xfrm>
          <a:off x="0" y="810499"/>
          <a:ext cx="10905699" cy="64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6A14C-28A4-445A-8F7C-EEDF286993A3}">
      <dsp:nvSpPr>
        <dsp:cNvPr id="0" name=""/>
        <dsp:cNvSpPr/>
      </dsp:nvSpPr>
      <dsp:spPr>
        <a:xfrm>
          <a:off x="195406" y="955843"/>
          <a:ext cx="355285" cy="355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EEE0C-ACF5-43EA-80AD-C0B5FDCABD1B}">
      <dsp:nvSpPr>
        <dsp:cNvPr id="0" name=""/>
        <dsp:cNvSpPr/>
      </dsp:nvSpPr>
      <dsp:spPr>
        <a:xfrm>
          <a:off x="746098" y="810499"/>
          <a:ext cx="10159600" cy="64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65" tIns="68365" rIns="68365" bIns="68365" numCol="1" spcCol="1270" anchor="ctr" anchorCtr="0">
          <a:noAutofit/>
        </a:bodyPr>
        <a:lstStyle/>
        <a:p>
          <a:pPr marL="0" lvl="0" indent="0" algn="l" defTabSz="844550">
            <a:lnSpc>
              <a:spcPct val="100000"/>
            </a:lnSpc>
            <a:spcBef>
              <a:spcPct val="0"/>
            </a:spcBef>
            <a:spcAft>
              <a:spcPct val="35000"/>
            </a:spcAft>
            <a:buNone/>
          </a:pPr>
          <a:r>
            <a:rPr lang="en-US" sz="1900" kern="1200" dirty="0"/>
            <a:t>2</a:t>
          </a:r>
          <a:r>
            <a:rPr lang="lt-LT" sz="1900" kern="1200" dirty="0"/>
            <a:t>. </a:t>
          </a:r>
          <a:r>
            <a:rPr lang="en-IE" sz="1900" kern="1200" dirty="0"/>
            <a:t>Coherent implementation of the new provisions.</a:t>
          </a:r>
          <a:endParaRPr lang="en-US" sz="1900" kern="1200" dirty="0"/>
        </a:p>
      </dsp:txBody>
      <dsp:txXfrm>
        <a:off x="746098" y="810499"/>
        <a:ext cx="10159600" cy="645973"/>
      </dsp:txXfrm>
    </dsp:sp>
    <dsp:sp modelId="{E6E60C74-FD62-46B4-B6F0-62C04F59F6F5}">
      <dsp:nvSpPr>
        <dsp:cNvPr id="0" name=""/>
        <dsp:cNvSpPr/>
      </dsp:nvSpPr>
      <dsp:spPr>
        <a:xfrm>
          <a:off x="0" y="1617965"/>
          <a:ext cx="10905699" cy="64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A6D7C-7354-4C48-A292-C4B783871E12}">
      <dsp:nvSpPr>
        <dsp:cNvPr id="0" name=""/>
        <dsp:cNvSpPr/>
      </dsp:nvSpPr>
      <dsp:spPr>
        <a:xfrm>
          <a:off x="187480" y="1763309"/>
          <a:ext cx="371138" cy="3552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04CFD-22A5-4CBA-B3B4-9EF67669E97B}">
      <dsp:nvSpPr>
        <dsp:cNvPr id="0" name=""/>
        <dsp:cNvSpPr/>
      </dsp:nvSpPr>
      <dsp:spPr>
        <a:xfrm>
          <a:off x="746098" y="1617965"/>
          <a:ext cx="10159600" cy="64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65" tIns="68365" rIns="68365" bIns="68365" numCol="1" spcCol="1270" anchor="ctr" anchorCtr="0">
          <a:noAutofit/>
        </a:bodyPr>
        <a:lstStyle/>
        <a:p>
          <a:pPr marL="0" lvl="0" indent="0" algn="l" defTabSz="844550">
            <a:lnSpc>
              <a:spcPct val="100000"/>
            </a:lnSpc>
            <a:spcBef>
              <a:spcPct val="0"/>
            </a:spcBef>
            <a:spcAft>
              <a:spcPct val="35000"/>
            </a:spcAft>
            <a:buNone/>
          </a:pPr>
          <a:r>
            <a:rPr lang="en-US" sz="1900" kern="1200" dirty="0"/>
            <a:t>3</a:t>
          </a:r>
          <a:r>
            <a:rPr lang="lt-LT" sz="1900" kern="1200" dirty="0"/>
            <a:t>. </a:t>
          </a:r>
          <a:r>
            <a:rPr lang="en-US" sz="1900" kern="1200" dirty="0"/>
            <a:t>Bigger need for professionalization and administrative capacity of public buyers.</a:t>
          </a:r>
        </a:p>
      </dsp:txBody>
      <dsp:txXfrm>
        <a:off x="746098" y="1617965"/>
        <a:ext cx="10159600" cy="645973"/>
      </dsp:txXfrm>
    </dsp:sp>
    <dsp:sp modelId="{5D058DAD-9F6D-42B5-A459-6FCC1BAD5B13}">
      <dsp:nvSpPr>
        <dsp:cNvPr id="0" name=""/>
        <dsp:cNvSpPr/>
      </dsp:nvSpPr>
      <dsp:spPr>
        <a:xfrm>
          <a:off x="0" y="2425431"/>
          <a:ext cx="10905699" cy="64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5A287-6F21-4301-B7AB-3B9B1D12B29D}">
      <dsp:nvSpPr>
        <dsp:cNvPr id="0" name=""/>
        <dsp:cNvSpPr/>
      </dsp:nvSpPr>
      <dsp:spPr>
        <a:xfrm>
          <a:off x="195406" y="2570775"/>
          <a:ext cx="355285" cy="3552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13E11-9A7C-4CDF-A907-CC15FBFF36B1}">
      <dsp:nvSpPr>
        <dsp:cNvPr id="0" name=""/>
        <dsp:cNvSpPr/>
      </dsp:nvSpPr>
      <dsp:spPr>
        <a:xfrm>
          <a:off x="746098" y="2425431"/>
          <a:ext cx="10159600" cy="64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65" tIns="68365" rIns="68365" bIns="68365" numCol="1" spcCol="1270" anchor="ctr" anchorCtr="0">
          <a:noAutofit/>
        </a:bodyPr>
        <a:lstStyle/>
        <a:p>
          <a:pPr marL="0" lvl="0" indent="0" algn="l" defTabSz="844550">
            <a:lnSpc>
              <a:spcPct val="100000"/>
            </a:lnSpc>
            <a:spcBef>
              <a:spcPct val="0"/>
            </a:spcBef>
            <a:spcAft>
              <a:spcPct val="35000"/>
            </a:spcAft>
            <a:buNone/>
          </a:pPr>
          <a:r>
            <a:rPr lang="en-US" sz="1900" kern="1200" dirty="0"/>
            <a:t>4</a:t>
          </a:r>
          <a:r>
            <a:rPr lang="lt-LT" sz="1900" kern="1200" dirty="0"/>
            <a:t>. </a:t>
          </a:r>
          <a:r>
            <a:rPr lang="en-IE" sz="1900" kern="1200" dirty="0"/>
            <a:t>Manage the risks of fragmentation.</a:t>
          </a:r>
          <a:endParaRPr lang="en-US" sz="1900" kern="1200" dirty="0"/>
        </a:p>
      </dsp:txBody>
      <dsp:txXfrm>
        <a:off x="746098" y="2425431"/>
        <a:ext cx="10159600" cy="645973"/>
      </dsp:txXfrm>
    </dsp:sp>
    <dsp:sp modelId="{73A7C192-DC34-4B37-88EC-7D9427EB3A2C}">
      <dsp:nvSpPr>
        <dsp:cNvPr id="0" name=""/>
        <dsp:cNvSpPr/>
      </dsp:nvSpPr>
      <dsp:spPr>
        <a:xfrm>
          <a:off x="0" y="3232898"/>
          <a:ext cx="10905699" cy="64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B9B83-DE2B-49C7-93E5-3A2AF8FA6A65}">
      <dsp:nvSpPr>
        <dsp:cNvPr id="0" name=""/>
        <dsp:cNvSpPr/>
      </dsp:nvSpPr>
      <dsp:spPr>
        <a:xfrm>
          <a:off x="195406" y="3378242"/>
          <a:ext cx="355285" cy="3552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9BD03-AA10-4414-9906-CB31EA979E05}">
      <dsp:nvSpPr>
        <dsp:cNvPr id="0" name=""/>
        <dsp:cNvSpPr/>
      </dsp:nvSpPr>
      <dsp:spPr>
        <a:xfrm>
          <a:off x="746098" y="3232898"/>
          <a:ext cx="10159600" cy="64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65" tIns="68365" rIns="68365" bIns="68365" numCol="1" spcCol="1270" anchor="ctr" anchorCtr="0">
          <a:noAutofit/>
        </a:bodyPr>
        <a:lstStyle/>
        <a:p>
          <a:pPr marL="0" lvl="0" indent="0" algn="l" defTabSz="844550">
            <a:lnSpc>
              <a:spcPct val="100000"/>
            </a:lnSpc>
            <a:spcBef>
              <a:spcPct val="0"/>
            </a:spcBef>
            <a:spcAft>
              <a:spcPct val="35000"/>
            </a:spcAft>
            <a:buNone/>
          </a:pPr>
          <a:r>
            <a:rPr lang="en-US" sz="1900" kern="1200" dirty="0"/>
            <a:t>5</a:t>
          </a:r>
          <a:r>
            <a:rPr lang="lt-LT" sz="1900" kern="1200" dirty="0"/>
            <a:t>. </a:t>
          </a:r>
          <a:r>
            <a:rPr lang="en-IE" sz="1900" kern="1200" dirty="0"/>
            <a:t>Assess the impact on competition.</a:t>
          </a:r>
          <a:endParaRPr lang="en-US" sz="1900" kern="1200" dirty="0"/>
        </a:p>
      </dsp:txBody>
      <dsp:txXfrm>
        <a:off x="746098" y="3232898"/>
        <a:ext cx="10159600" cy="645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72A4B-EF56-4DED-A441-146622CDBDD5}">
      <dsp:nvSpPr>
        <dsp:cNvPr id="0" name=""/>
        <dsp:cNvSpPr/>
      </dsp:nvSpPr>
      <dsp:spPr>
        <a:xfrm>
          <a:off x="2294143" y="1481332"/>
          <a:ext cx="91440" cy="678394"/>
        </a:xfrm>
        <a:custGeom>
          <a:avLst/>
          <a:gdLst/>
          <a:ahLst/>
          <a:cxnLst/>
          <a:rect l="0" t="0" r="0" b="0"/>
          <a:pathLst>
            <a:path>
              <a:moveTo>
                <a:pt x="56613" y="0"/>
              </a:moveTo>
              <a:lnTo>
                <a:pt x="56613" y="462306"/>
              </a:lnTo>
              <a:lnTo>
                <a:pt x="45720" y="462306"/>
              </a:lnTo>
              <a:lnTo>
                <a:pt x="45720" y="6783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472355-E9DA-4DBB-91F3-4CF565FAD884}">
      <dsp:nvSpPr>
        <dsp:cNvPr id="0" name=""/>
        <dsp:cNvSpPr/>
      </dsp:nvSpPr>
      <dsp:spPr>
        <a:xfrm>
          <a:off x="1184461" y="137"/>
          <a:ext cx="2332590" cy="1481194"/>
        </a:xfrm>
        <a:prstGeom prst="roundRect">
          <a:avLst>
            <a:gd name="adj" fmla="val 10000"/>
          </a:avLst>
        </a:prstGeom>
        <a:solidFill>
          <a:srgbClr val="024E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884E2-F04E-453D-AF69-0EE87FCEDBD9}">
      <dsp:nvSpPr>
        <dsp:cNvPr id="0" name=""/>
        <dsp:cNvSpPr/>
      </dsp:nvSpPr>
      <dsp:spPr>
        <a:xfrm>
          <a:off x="1443638" y="246355"/>
          <a:ext cx="2332590" cy="1481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noProof="0" dirty="0"/>
            <a:t>Member States</a:t>
          </a:r>
        </a:p>
      </dsp:txBody>
      <dsp:txXfrm>
        <a:off x="1487021" y="289738"/>
        <a:ext cx="2245824" cy="1394428"/>
      </dsp:txXfrm>
    </dsp:sp>
    <dsp:sp modelId="{9B7A7492-DE51-4B0F-81B0-BFFD4C25369C}">
      <dsp:nvSpPr>
        <dsp:cNvPr id="0" name=""/>
        <dsp:cNvSpPr/>
      </dsp:nvSpPr>
      <dsp:spPr>
        <a:xfrm>
          <a:off x="1173568" y="2159727"/>
          <a:ext cx="2332590" cy="1481194"/>
        </a:xfrm>
        <a:prstGeom prst="roundRect">
          <a:avLst>
            <a:gd name="adj" fmla="val 10000"/>
          </a:avLst>
        </a:prstGeom>
        <a:solidFill>
          <a:srgbClr val="024E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77697-4E64-405F-A6E5-BC1EDD7108D7}">
      <dsp:nvSpPr>
        <dsp:cNvPr id="0" name=""/>
        <dsp:cNvSpPr/>
      </dsp:nvSpPr>
      <dsp:spPr>
        <a:xfrm>
          <a:off x="1432745" y="2405945"/>
          <a:ext cx="2332590" cy="1481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b="1" kern="1200" noProof="0" dirty="0"/>
        </a:p>
        <a:p>
          <a:pPr marL="0" lvl="0" indent="0" algn="ctr" defTabSz="844550">
            <a:lnSpc>
              <a:spcPct val="90000"/>
            </a:lnSpc>
            <a:spcBef>
              <a:spcPct val="0"/>
            </a:spcBef>
            <a:spcAft>
              <a:spcPct val="35000"/>
            </a:spcAft>
            <a:buNone/>
          </a:pPr>
          <a:r>
            <a:rPr lang="en-GB" sz="1900" b="1" kern="1200" noProof="0" dirty="0"/>
            <a:t>Network of First Instance Review Bodies on Public Procurement</a:t>
          </a:r>
        </a:p>
        <a:p>
          <a:pPr marL="0" lvl="0" indent="0" algn="ctr" defTabSz="844550">
            <a:lnSpc>
              <a:spcPct val="90000"/>
            </a:lnSpc>
            <a:spcBef>
              <a:spcPct val="0"/>
            </a:spcBef>
            <a:spcAft>
              <a:spcPct val="35000"/>
            </a:spcAft>
            <a:buNone/>
          </a:pPr>
          <a:endParaRPr lang="en-GB" sz="2500" b="1" kern="1200" noProof="0" dirty="0"/>
        </a:p>
      </dsp:txBody>
      <dsp:txXfrm>
        <a:off x="1476128" y="2449328"/>
        <a:ext cx="2245824" cy="1394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963DC-0CFD-405D-AA14-1CA516016249}">
      <dsp:nvSpPr>
        <dsp:cNvPr id="0" name=""/>
        <dsp:cNvSpPr/>
      </dsp:nvSpPr>
      <dsp:spPr>
        <a:xfrm>
          <a:off x="1922531" y="1437963"/>
          <a:ext cx="91440" cy="658372"/>
        </a:xfrm>
        <a:custGeom>
          <a:avLst/>
          <a:gdLst/>
          <a:ahLst/>
          <a:cxnLst/>
          <a:rect l="0" t="0" r="0" b="0"/>
          <a:pathLst>
            <a:path>
              <a:moveTo>
                <a:pt x="45720" y="0"/>
              </a:moveTo>
              <a:lnTo>
                <a:pt x="45720" y="6583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472355-E9DA-4DBB-91F3-4CF565FAD884}">
      <dsp:nvSpPr>
        <dsp:cNvPr id="0" name=""/>
        <dsp:cNvSpPr/>
      </dsp:nvSpPr>
      <dsp:spPr>
        <a:xfrm>
          <a:off x="836379" y="485"/>
          <a:ext cx="2263745" cy="1437478"/>
        </a:xfrm>
        <a:prstGeom prst="roundRect">
          <a:avLst>
            <a:gd name="adj" fmla="val 10000"/>
          </a:avLst>
        </a:prstGeom>
        <a:solidFill>
          <a:srgbClr val="024E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884E2-F04E-453D-AF69-0EE87FCEDBD9}">
      <dsp:nvSpPr>
        <dsp:cNvPr id="0" name=""/>
        <dsp:cNvSpPr/>
      </dsp:nvSpPr>
      <dsp:spPr>
        <a:xfrm>
          <a:off x="1087906" y="239436"/>
          <a:ext cx="2263745" cy="14374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noProof="0" dirty="0"/>
            <a:t>European Commission</a:t>
          </a:r>
        </a:p>
      </dsp:txBody>
      <dsp:txXfrm>
        <a:off x="1130008" y="281538"/>
        <a:ext cx="2179541" cy="1353274"/>
      </dsp:txXfrm>
    </dsp:sp>
    <dsp:sp modelId="{5F539429-B100-4B26-9580-D96123B67EA4}">
      <dsp:nvSpPr>
        <dsp:cNvPr id="0" name=""/>
        <dsp:cNvSpPr/>
      </dsp:nvSpPr>
      <dsp:spPr>
        <a:xfrm>
          <a:off x="836379" y="2096336"/>
          <a:ext cx="2263745" cy="1437478"/>
        </a:xfrm>
        <a:prstGeom prst="roundRect">
          <a:avLst>
            <a:gd name="adj" fmla="val 10000"/>
          </a:avLst>
        </a:prstGeom>
        <a:solidFill>
          <a:srgbClr val="024B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B1F46-A62B-4F56-97C8-77BF271DD899}">
      <dsp:nvSpPr>
        <dsp:cNvPr id="0" name=""/>
        <dsp:cNvSpPr/>
      </dsp:nvSpPr>
      <dsp:spPr>
        <a:xfrm>
          <a:off x="1087906" y="2335287"/>
          <a:ext cx="2263745" cy="14374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noProof="0" dirty="0"/>
            <a:t>Infringements</a:t>
          </a:r>
        </a:p>
      </dsp:txBody>
      <dsp:txXfrm>
        <a:off x="1130008" y="2377389"/>
        <a:ext cx="2179541" cy="1353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B051-3D11-42F0-9175-6275102FAC36}">
      <dsp:nvSpPr>
        <dsp:cNvPr id="0" name=""/>
        <dsp:cNvSpPr/>
      </dsp:nvSpPr>
      <dsp:spPr>
        <a:xfrm>
          <a:off x="278469" y="240941"/>
          <a:ext cx="1370048" cy="137004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D09CD-A860-4F3E-ABA3-C5295C6E5690}">
      <dsp:nvSpPr>
        <dsp:cNvPr id="0" name=""/>
        <dsp:cNvSpPr/>
      </dsp:nvSpPr>
      <dsp:spPr>
        <a:xfrm>
          <a:off x="566179" y="528651"/>
          <a:ext cx="794628" cy="79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40F245-55EE-4653-AD21-CFA43AD8914E}">
      <dsp:nvSpPr>
        <dsp:cNvPr id="0" name=""/>
        <dsp:cNvSpPr/>
      </dsp:nvSpPr>
      <dsp:spPr>
        <a:xfrm>
          <a:off x="1942099" y="240941"/>
          <a:ext cx="3229400" cy="1370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The Commission welcomes the special report and agrees with its recommendations. Timely report. </a:t>
          </a:r>
        </a:p>
      </dsp:txBody>
      <dsp:txXfrm>
        <a:off x="1942099" y="240941"/>
        <a:ext cx="3229400" cy="1370048"/>
      </dsp:txXfrm>
    </dsp:sp>
    <dsp:sp modelId="{309C7C00-0CA5-443A-9400-827642B43EBF}">
      <dsp:nvSpPr>
        <dsp:cNvPr id="0" name=""/>
        <dsp:cNvSpPr/>
      </dsp:nvSpPr>
      <dsp:spPr>
        <a:xfrm>
          <a:off x="5734198" y="240941"/>
          <a:ext cx="1370048" cy="137004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46113-2C4D-46AE-BC6B-74220FA2C709}">
      <dsp:nvSpPr>
        <dsp:cNvPr id="0" name=""/>
        <dsp:cNvSpPr/>
      </dsp:nvSpPr>
      <dsp:spPr>
        <a:xfrm>
          <a:off x="6021908" y="528651"/>
          <a:ext cx="794628" cy="79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01D6D4-707F-45EA-B89C-2B41099CED2B}">
      <dsp:nvSpPr>
        <dsp:cNvPr id="0" name=""/>
        <dsp:cNvSpPr/>
      </dsp:nvSpPr>
      <dsp:spPr>
        <a:xfrm>
          <a:off x="7397829" y="240941"/>
          <a:ext cx="3229400" cy="1370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The right balance between fair competition and the objectives of resilience and sustainability needs to be found. </a:t>
          </a:r>
        </a:p>
      </dsp:txBody>
      <dsp:txXfrm>
        <a:off x="7397829" y="240941"/>
        <a:ext cx="3229400" cy="1370048"/>
      </dsp:txXfrm>
    </dsp:sp>
    <dsp:sp modelId="{1290D4CA-F34D-4FAB-9570-3002CC93E21D}">
      <dsp:nvSpPr>
        <dsp:cNvPr id="0" name=""/>
        <dsp:cNvSpPr/>
      </dsp:nvSpPr>
      <dsp:spPr>
        <a:xfrm>
          <a:off x="278469" y="2270913"/>
          <a:ext cx="1370048" cy="137004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58437-FC59-4365-83F4-8A076FE8A5BA}">
      <dsp:nvSpPr>
        <dsp:cNvPr id="0" name=""/>
        <dsp:cNvSpPr/>
      </dsp:nvSpPr>
      <dsp:spPr>
        <a:xfrm>
          <a:off x="566179" y="2558624"/>
          <a:ext cx="794628" cy="79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1AD4ED-BE76-41AD-B2B2-EEB3CD4ECF22}">
      <dsp:nvSpPr>
        <dsp:cNvPr id="0" name=""/>
        <dsp:cNvSpPr/>
      </dsp:nvSpPr>
      <dsp:spPr>
        <a:xfrm>
          <a:off x="1942099" y="2270913"/>
          <a:ext cx="3229400" cy="1370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Commission will respond to the request to identify the root causes of limited competition and consider whether specific actions, if needed of a legislative nature, may be required. </a:t>
          </a:r>
        </a:p>
      </dsp:txBody>
      <dsp:txXfrm>
        <a:off x="1942099" y="2270913"/>
        <a:ext cx="3229400" cy="1370048"/>
      </dsp:txXfrm>
    </dsp:sp>
    <dsp:sp modelId="{FCE0674B-BF55-4727-AE6D-09AA9A07EFCB}">
      <dsp:nvSpPr>
        <dsp:cNvPr id="0" name=""/>
        <dsp:cNvSpPr/>
      </dsp:nvSpPr>
      <dsp:spPr>
        <a:xfrm>
          <a:off x="5734198" y="2270913"/>
          <a:ext cx="1370048" cy="137004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85691-EA95-4681-AB84-5C9A67B3FDB7}">
      <dsp:nvSpPr>
        <dsp:cNvPr id="0" name=""/>
        <dsp:cNvSpPr/>
      </dsp:nvSpPr>
      <dsp:spPr>
        <a:xfrm>
          <a:off x="6021908" y="2558624"/>
          <a:ext cx="794628" cy="79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8F04A0-7CEC-46A8-9927-FE74C2CC9884}">
      <dsp:nvSpPr>
        <dsp:cNvPr id="0" name=""/>
        <dsp:cNvSpPr/>
      </dsp:nvSpPr>
      <dsp:spPr>
        <a:xfrm>
          <a:off x="7397829" y="2270913"/>
          <a:ext cx="3229400" cy="1370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noProof="0" dirty="0"/>
            <a:t>Process to be defined. But cooperation of Member States, experts and stakeholders is essential.</a:t>
          </a:r>
        </a:p>
      </dsp:txBody>
      <dsp:txXfrm>
        <a:off x="7397829" y="2270913"/>
        <a:ext cx="3229400" cy="13700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30/04/2024</a:t>
            </a:fld>
            <a:endParaRPr lang="en-GB" dirty="0"/>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30/04/2024</a:t>
            </a:fld>
            <a:endParaRPr lang="en-GB"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dirty="0"/>
          </a:p>
        </p:txBody>
      </p:sp>
    </p:spTree>
    <p:extLst>
      <p:ext uri="{BB962C8B-B14F-4D97-AF65-F5344CB8AC3E}">
        <p14:creationId xmlns:p14="http://schemas.microsoft.com/office/powerpoint/2010/main" val="85460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dirty="0"/>
          </a:p>
        </p:txBody>
      </p:sp>
    </p:spTree>
    <p:extLst>
      <p:ext uri="{BB962C8B-B14F-4D97-AF65-F5344CB8AC3E}">
        <p14:creationId xmlns:p14="http://schemas.microsoft.com/office/powerpoint/2010/main" val="234059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dirty="0"/>
          </a:p>
        </p:txBody>
      </p:sp>
    </p:spTree>
    <p:extLst>
      <p:ext uri="{BB962C8B-B14F-4D97-AF65-F5344CB8AC3E}">
        <p14:creationId xmlns:p14="http://schemas.microsoft.com/office/powerpoint/2010/main" val="424265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dirty="0"/>
          </a:p>
        </p:txBody>
      </p:sp>
    </p:spTree>
    <p:extLst>
      <p:ext uri="{BB962C8B-B14F-4D97-AF65-F5344CB8AC3E}">
        <p14:creationId xmlns:p14="http://schemas.microsoft.com/office/powerpoint/2010/main" val="141355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dirty="0"/>
          </a:p>
        </p:txBody>
      </p:sp>
    </p:spTree>
    <p:extLst>
      <p:ext uri="{BB962C8B-B14F-4D97-AF65-F5344CB8AC3E}">
        <p14:creationId xmlns:p14="http://schemas.microsoft.com/office/powerpoint/2010/main" val="373566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dirty="0"/>
          </a:p>
        </p:txBody>
      </p:sp>
    </p:spTree>
    <p:extLst>
      <p:ext uri="{BB962C8B-B14F-4D97-AF65-F5344CB8AC3E}">
        <p14:creationId xmlns:p14="http://schemas.microsoft.com/office/powerpoint/2010/main" val="243406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dirty="0"/>
          </a:p>
        </p:txBody>
      </p:sp>
    </p:spTree>
    <p:extLst>
      <p:ext uri="{BB962C8B-B14F-4D97-AF65-F5344CB8AC3E}">
        <p14:creationId xmlns:p14="http://schemas.microsoft.com/office/powerpoint/2010/main" val="179800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27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837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78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00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DE"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dirty="0"/>
          </a:p>
        </p:txBody>
      </p:sp>
    </p:spTree>
    <p:extLst>
      <p:ext uri="{BB962C8B-B14F-4D97-AF65-F5344CB8AC3E}">
        <p14:creationId xmlns:p14="http://schemas.microsoft.com/office/powerpoint/2010/main" val="2115327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a:lnSpc>
                <a:spcPct val="115000"/>
              </a:lnSpc>
              <a:spcAft>
                <a:spcPts val="0"/>
              </a:spcAft>
            </a:pPr>
            <a:endParaRPr lang="en-IE" b="1" dirty="0"/>
          </a:p>
        </p:txBody>
      </p:sp>
      <p:sp>
        <p:nvSpPr>
          <p:cNvPr id="4" name="Slide Number Placeholder 3"/>
          <p:cNvSpPr>
            <a:spLocks noGrp="1"/>
          </p:cNvSpPr>
          <p:nvPr>
            <p:ph type="sldNum" sz="quarter" idx="5"/>
          </p:nvPr>
        </p:nvSpPr>
        <p:spPr/>
        <p:txBody>
          <a:bodyPr/>
          <a:lstStyle/>
          <a:p>
            <a:fld id="{59CF2995-AB43-4B7C-B8CD-9DC7C3692A9C}" type="slidenum">
              <a:rPr lang="en-GB" smtClean="0"/>
              <a:t>20</a:t>
            </a:fld>
            <a:endParaRPr lang="en-GB" dirty="0"/>
          </a:p>
        </p:txBody>
      </p:sp>
    </p:spTree>
    <p:extLst>
      <p:ext uri="{BB962C8B-B14F-4D97-AF65-F5344CB8AC3E}">
        <p14:creationId xmlns:p14="http://schemas.microsoft.com/office/powerpoint/2010/main" val="305614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dirty="0"/>
          </a:p>
        </p:txBody>
      </p:sp>
    </p:spTree>
    <p:extLst>
      <p:ext uri="{BB962C8B-B14F-4D97-AF65-F5344CB8AC3E}">
        <p14:creationId xmlns:p14="http://schemas.microsoft.com/office/powerpoint/2010/main" val="194246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dirty="0"/>
          </a:p>
        </p:txBody>
      </p:sp>
    </p:spTree>
    <p:extLst>
      <p:ext uri="{BB962C8B-B14F-4D97-AF65-F5344CB8AC3E}">
        <p14:creationId xmlns:p14="http://schemas.microsoft.com/office/powerpoint/2010/main" val="261965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41159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dirty="0"/>
          </a:p>
        </p:txBody>
      </p:sp>
    </p:spTree>
    <p:extLst>
      <p:ext uri="{BB962C8B-B14F-4D97-AF65-F5344CB8AC3E}">
        <p14:creationId xmlns:p14="http://schemas.microsoft.com/office/powerpoint/2010/main" val="158547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dirty="0"/>
          </a:p>
        </p:txBody>
      </p:sp>
    </p:spTree>
    <p:extLst>
      <p:ext uri="{BB962C8B-B14F-4D97-AF65-F5344CB8AC3E}">
        <p14:creationId xmlns:p14="http://schemas.microsoft.com/office/powerpoint/2010/main" val="178523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59CF2995-AB43-4B7C-B8CD-9DC7C3692A9C}" type="slidenum">
              <a:rPr lang="en-GB" smtClean="0"/>
              <a:t>8</a:t>
            </a:fld>
            <a:endParaRPr lang="en-GB" dirty="0"/>
          </a:p>
        </p:txBody>
      </p:sp>
    </p:spTree>
    <p:extLst>
      <p:ext uri="{BB962C8B-B14F-4D97-AF65-F5344CB8AC3E}">
        <p14:creationId xmlns:p14="http://schemas.microsoft.com/office/powerpoint/2010/main" val="22108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dirty="0"/>
          </a:p>
        </p:txBody>
      </p:sp>
    </p:spTree>
    <p:extLst>
      <p:ext uri="{BB962C8B-B14F-4D97-AF65-F5344CB8AC3E}">
        <p14:creationId xmlns:p14="http://schemas.microsoft.com/office/powerpoint/2010/main" val="445498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dirty="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r>
              <a:rPr lang="en-US" dirty="0"/>
              <a:t>Click icon to add picture</a:t>
            </a:r>
            <a:endParaRPr lang="en-GB" dirty="0"/>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r>
              <a:rPr lang="en-US" dirty="0"/>
              <a:t>Click icon to add picture</a:t>
            </a:r>
            <a:endParaRPr lang="en-GB" dirty="0"/>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r>
              <a:rPr lang="en-US" dirty="0"/>
              <a:t>Click icon to add picture</a:t>
            </a:r>
            <a:endParaRPr lang="en-GB" dirty="0"/>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r>
              <a:rPr lang="en-US" dirty="0"/>
              <a:t>Click icon to add picture</a:t>
            </a:r>
            <a:endParaRPr lang="en-GB" dirty="0"/>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r>
              <a:rPr lang="en-US" dirty="0"/>
              <a:t>Click icon to add picture</a:t>
            </a:r>
            <a:endParaRPr lang="en-GB" dirty="0"/>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dirty="0"/>
              <a:t>Click icon to add picture</a:t>
            </a:r>
            <a:endParaRPr lang="en-GB" dirty="0"/>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r>
              <a:rPr lang="en-US" dirty="0"/>
              <a:t>Click icon to add picture</a:t>
            </a:r>
            <a:endParaRPr lang="en-GB" dirty="0"/>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73323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r>
              <a:rPr lang="en-US" dirty="0"/>
              <a:t>Click icon to add picture</a:t>
            </a:r>
            <a:endParaRPr lang="en-GB" dirty="0"/>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r>
              <a:rPr lang="en-US" dirty="0"/>
              <a:t>Click icon to add picture</a:t>
            </a:r>
            <a:endParaRPr lang="en-GB" dirty="0"/>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r>
              <a:rPr lang="en-US" dirty="0"/>
              <a:t>Click icon to add picture</a:t>
            </a:r>
            <a:endParaRPr lang="en-GB" dirty="0"/>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r>
              <a:rPr lang="en-US" dirty="0"/>
              <a:t>Click icon to add picture</a:t>
            </a:r>
            <a:endParaRPr lang="en-GB" dirty="0"/>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r>
              <a:rPr lang="en-US" dirty="0"/>
              <a:t>Click icon to add picture</a:t>
            </a:r>
            <a:endParaRPr lang="en-GB" dirty="0"/>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r>
              <a:rPr lang="en-US" dirty="0"/>
              <a:t>Click icon to add picture</a:t>
            </a:r>
            <a:endParaRPr lang="en-GB" dirty="0"/>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r>
              <a:rPr lang="en-US" dirty="0"/>
              <a:t>Click icon to add picture</a:t>
            </a:r>
            <a:endParaRPr lang="en-GB" dirty="0"/>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r>
              <a:rPr lang="en-US" dirty="0"/>
              <a:t>Click icon to add picture</a:t>
            </a:r>
            <a:endParaRPr lang="en-GB" dirty="0"/>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r>
              <a:rPr lang="en-US" dirty="0"/>
              <a:t>Click icon to add picture</a:t>
            </a:r>
            <a:endParaRPr lang="en-GB" dirty="0"/>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r>
              <a:rPr lang="en-US" dirty="0"/>
              <a:t>Click icon to add picture</a:t>
            </a:r>
            <a:endParaRPr lang="en-GB" dirty="0"/>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04871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dirty="0"/>
              <a:t>Click icon to add picture</a:t>
            </a:r>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dirty="0"/>
              <a:t>Click icon to add picture</a:t>
            </a:r>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dirty="0"/>
              <a:t>Click icon to add picture</a:t>
            </a:r>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dirty="0"/>
              <a:t>Click icon to add picture</a:t>
            </a:r>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dirty="0"/>
              <a:t>Click icon to add picture</a:t>
            </a:r>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dirty="0"/>
              <a:t>Click icon to add picture</a:t>
            </a:r>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dirty="0"/>
              <a:t>Click icon to add picture</a:t>
            </a:r>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r>
              <a:rPr lang="en-US" dirty="0"/>
              <a:t>Click icon to add picture</a:t>
            </a:r>
            <a:endParaRPr lang="en-GB" dirty="0"/>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r>
              <a:rPr lang="en-US" dirty="0"/>
              <a:t>Click icon to add picture</a:t>
            </a:r>
            <a:endParaRPr lang="en-GB" dirty="0"/>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r>
              <a:rPr lang="en-US" dirty="0"/>
              <a:t>Click icon to add picture</a:t>
            </a:r>
            <a:endParaRPr lang="en-GB" dirty="0"/>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r>
              <a:rPr lang="en-US" dirty="0"/>
              <a:t>Click icon to add picture</a:t>
            </a:r>
            <a:endParaRPr lang="en-GB" dirty="0"/>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536026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dirty="0"/>
              <a:t>Click icon to add picture</a:t>
            </a:r>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56719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8838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79539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88816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24639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60135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76066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23382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20334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348792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726168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313437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21877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dirty="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156482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765644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dirty="0"/>
              <a:t>Click icon to add picture</a:t>
            </a:r>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dirty="0"/>
              <a:t>Click icon to add picture</a:t>
            </a:r>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dirty="0"/>
              <a:t>Click icon to add picture</a:t>
            </a:r>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810675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dirty="0"/>
              <a:t>Click icon to add picture</a:t>
            </a:r>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dirty="0"/>
              <a:t>Click icon to add picture</a:t>
            </a:r>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dirty="0"/>
              <a:t>Click icon to add picture</a:t>
            </a:r>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dirty="0"/>
              <a:t>Click icon to add picture</a:t>
            </a:r>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310456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dirty="0"/>
              <a:t>Click icon to add picture</a:t>
            </a:r>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3987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561074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333555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154593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58183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4226622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90871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13490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67466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30696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614251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933216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698252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856117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602062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dirty="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929407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1815687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dirty="0"/>
              <a:t>Click icon to add picture</a:t>
            </a:r>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dirty="0"/>
              <a:t>Click icon to add picture</a:t>
            </a:r>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dirty="0"/>
              <a:t>Click icon to add picture</a:t>
            </a:r>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52767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dirty="0"/>
              <a:t>Click icon to add picture</a:t>
            </a:r>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dirty="0"/>
              <a:t>Click icon to add picture</a:t>
            </a:r>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dirty="0"/>
              <a:t>Click icon to add picture</a:t>
            </a:r>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dirty="0"/>
              <a:t>Click icon to add picture</a:t>
            </a:r>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2360009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dirty="0"/>
              <a:t>Click icon to add picture</a:t>
            </a:r>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55922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3078448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content bullets">
    <p:spTree>
      <p:nvGrpSpPr>
        <p:cNvPr id="1" name=""/>
        <p:cNvGrpSpPr/>
        <p:nvPr/>
      </p:nvGrpSpPr>
      <p:grpSpPr>
        <a:xfrm>
          <a:off x="0" y="0"/>
          <a:ext cx="0" cy="0"/>
          <a:chOff x="0" y="0"/>
          <a:chExt cx="0" cy="0"/>
        </a:xfrm>
      </p:grpSpPr>
      <p:sp>
        <p:nvSpPr>
          <p:cNvPr id="5" name="Title 4"/>
          <p:cNvSpPr>
            <a:spLocks noGrp="1"/>
          </p:cNvSpPr>
          <p:nvPr>
            <p:ph type="title"/>
          </p:nvPr>
        </p:nvSpPr>
        <p:spPr>
          <a:xfrm>
            <a:off x="1282700" y="1557339"/>
            <a:ext cx="10574867" cy="719137"/>
          </a:xfrm>
          <a:prstGeom prst="rect">
            <a:avLst/>
          </a:prstGeom>
        </p:spPr>
        <p:txBody>
          <a:bodyPr/>
          <a:lstStyle/>
          <a:p>
            <a:r>
              <a:rPr lang="en-US" noProof="0"/>
              <a:t>Click to edit Master title style</a:t>
            </a:r>
            <a:endParaRPr lang="en-GB" noProof="0"/>
          </a:p>
        </p:txBody>
      </p:sp>
      <p:sp>
        <p:nvSpPr>
          <p:cNvPr id="7" name="Content Placeholder 8"/>
          <p:cNvSpPr>
            <a:spLocks noGrp="1"/>
          </p:cNvSpPr>
          <p:nvPr>
            <p:ph sz="quarter" idx="12"/>
          </p:nvPr>
        </p:nvSpPr>
        <p:spPr>
          <a:xfrm>
            <a:off x="1282701" y="2420889"/>
            <a:ext cx="10562167" cy="3528391"/>
          </a:xfrm>
          <a:prstGeom prst="rect">
            <a:avLst/>
          </a:prstGeom>
        </p:spPr>
        <p:txBody>
          <a:bodyPr/>
          <a:lstStyle>
            <a:lvl1pPr marL="342900" indent="-342900">
              <a:buClr>
                <a:srgbClr val="1C3B7A"/>
              </a:buClr>
              <a:buFont typeface="Arial" pitchFamily="34" charset="0"/>
              <a:buChar char="•"/>
              <a:defRPr>
                <a:solidFill>
                  <a:srgbClr val="0F5494"/>
                </a:solidFill>
              </a:defRPr>
            </a:lvl1pPr>
            <a:lvl2pPr marL="742950" indent="-285750">
              <a:buClr>
                <a:srgbClr val="1C3B7A"/>
              </a:buClr>
              <a:buFont typeface="Arial" pitchFamily="34" charset="0"/>
              <a:buChar char="•"/>
              <a:defRPr baseline="0">
                <a:solidFill>
                  <a:srgbClr val="0F5494"/>
                </a:solidFill>
              </a:defRPr>
            </a:lvl2pPr>
            <a:lvl3pPr marL="1200150" indent="-285750" eaLnBrk="1" latinLnBrk="0" hangingPunct="1">
              <a:buClr>
                <a:srgbClr val="1C3B7A"/>
              </a:buClr>
              <a:buFont typeface="Arial" pitchFamily="34" charset="0"/>
              <a:buChar char="•"/>
              <a:defRPr sz="1400">
                <a:solidFill>
                  <a:srgbClr val="0F5494"/>
                </a:solidFill>
              </a:defRPr>
            </a:lvl3pPr>
            <a:lvl4pPr marL="1543050" indent="-171450" eaLnBrk="1" latinLnBrk="0" hangingPunct="1">
              <a:buClr>
                <a:srgbClr val="1C3B7A"/>
              </a:buClr>
              <a:buFont typeface="Arial" pitchFamily="34" charset="0"/>
              <a:buChar char="•"/>
              <a:defRPr sz="1200">
                <a:solidFill>
                  <a:srgbClr val="0F5494"/>
                </a:solidFill>
                <a:latin typeface="+mj-lt"/>
              </a:defRPr>
            </a:lvl4pPr>
            <a:lvl5pPr marL="2000250" indent="-171450" eaLnBrk="1" latinLnBrk="0" hangingPunct="1">
              <a:buClr>
                <a:srgbClr val="1C3B7A"/>
              </a:buClr>
              <a:buFont typeface="Arial" pitchFamily="34" charset="0"/>
              <a:buChar char="•"/>
              <a:defRPr sz="1000">
                <a:solidFill>
                  <a:srgbClr val="0F549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Placeholder 2"/>
          <p:cNvSpPr>
            <a:spLocks noGrp="1"/>
          </p:cNvSpPr>
          <p:nvPr>
            <p:ph type="sldNum" sz="quarter" idx="13"/>
          </p:nvPr>
        </p:nvSpPr>
        <p:spPr/>
        <p:txBody>
          <a:bodyPr/>
          <a:lstStyle>
            <a:lvl1pPr>
              <a:defRPr b="0"/>
            </a:lvl1pPr>
          </a:lstStyle>
          <a:p>
            <a:pPr>
              <a:defRPr/>
            </a:pPr>
            <a:fld id="{CB65309B-9220-480C-8A0B-3238A184A6FC}" type="slidenum">
              <a:rPr lang="nl-BE" altLang="fr-FR"/>
              <a:pPr>
                <a:defRPr/>
              </a:pPr>
              <a:t>‹#›</a:t>
            </a:fld>
            <a:endParaRPr lang="nl-BE" altLang="fr-FR" dirty="0"/>
          </a:p>
        </p:txBody>
      </p:sp>
    </p:spTree>
    <p:extLst>
      <p:ext uri="{BB962C8B-B14F-4D97-AF65-F5344CB8AC3E}">
        <p14:creationId xmlns:p14="http://schemas.microsoft.com/office/powerpoint/2010/main" val="239312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83" r:id="rId16"/>
    <p:sldLayoutId id="2147483684" r:id="rId17"/>
    <p:sldLayoutId id="2147483666" r:id="rId18"/>
    <p:sldLayoutId id="2147483667" r:id="rId19"/>
    <p:sldLayoutId id="2147483685" r:id="rId20"/>
    <p:sldLayoutId id="2147483668" r:id="rId21"/>
    <p:sldLayoutId id="2147483655" r:id="rId22"/>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2311643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5280967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9.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7A5B3-0634-BBD5-63C5-CC3D40F08F4D}"/>
              </a:ext>
            </a:extLst>
          </p:cNvPr>
          <p:cNvSpPr>
            <a:spLocks noGrp="1"/>
          </p:cNvSpPr>
          <p:nvPr>
            <p:ph type="ctrTitle"/>
          </p:nvPr>
        </p:nvSpPr>
        <p:spPr>
          <a:xfrm>
            <a:off x="1071350" y="1992572"/>
            <a:ext cx="10134072" cy="2149523"/>
          </a:xfrm>
        </p:spPr>
        <p:txBody>
          <a:bodyPr/>
          <a:lstStyle/>
          <a:p>
            <a:pPr algn="ctr"/>
            <a:r>
              <a:rPr lang="en-GB" sz="4000" b="1" dirty="0">
                <a:solidFill>
                  <a:srgbClr val="FFC000"/>
                </a:solidFill>
              </a:rPr>
              <a:t>The European Commission </a:t>
            </a:r>
            <a:br>
              <a:rPr lang="en-GB" sz="4000" b="1" dirty="0">
                <a:solidFill>
                  <a:srgbClr val="FFC000"/>
                </a:solidFill>
              </a:rPr>
            </a:br>
            <a:r>
              <a:rPr lang="en-GB" sz="4000" b="1" dirty="0">
                <a:solidFill>
                  <a:srgbClr val="FFC000"/>
                </a:solidFill>
              </a:rPr>
              <a:t>latest initiatives in the field of </a:t>
            </a:r>
            <a:br>
              <a:rPr lang="en-GB" sz="4000" b="1" dirty="0">
                <a:solidFill>
                  <a:srgbClr val="FFC000"/>
                </a:solidFill>
              </a:rPr>
            </a:br>
            <a:r>
              <a:rPr lang="en-GB" sz="4000" b="1" dirty="0">
                <a:solidFill>
                  <a:srgbClr val="FFC000"/>
                </a:solidFill>
              </a:rPr>
              <a:t>public procurement</a:t>
            </a:r>
          </a:p>
        </p:txBody>
      </p:sp>
      <p:sp>
        <p:nvSpPr>
          <p:cNvPr id="4" name="Subtitle 3">
            <a:extLst>
              <a:ext uri="{FF2B5EF4-FFF2-40B4-BE49-F238E27FC236}">
                <a16:creationId xmlns:a16="http://schemas.microsoft.com/office/drawing/2014/main" id="{DE7B2943-762E-3FBD-A264-63BC21FB2CA6}"/>
              </a:ext>
            </a:extLst>
          </p:cNvPr>
          <p:cNvSpPr>
            <a:spLocks noGrp="1"/>
          </p:cNvSpPr>
          <p:nvPr>
            <p:ph type="subTitle" idx="1"/>
          </p:nvPr>
        </p:nvSpPr>
        <p:spPr>
          <a:xfrm>
            <a:off x="1871004" y="4750765"/>
            <a:ext cx="9952512" cy="1394276"/>
          </a:xfrm>
        </p:spPr>
        <p:txBody>
          <a:bodyPr/>
          <a:lstStyle/>
          <a:p>
            <a:pPr algn="r"/>
            <a:r>
              <a:rPr lang="en-GB" sz="1800" b="1" i="1" dirty="0">
                <a:solidFill>
                  <a:schemeClr val="bg1"/>
                </a:solidFill>
              </a:rPr>
              <a:t>Salvatore D’ACUNTO</a:t>
            </a:r>
            <a:br>
              <a:rPr lang="en-GB" sz="1800" i="1" dirty="0">
                <a:solidFill>
                  <a:schemeClr val="bg1"/>
                </a:solidFill>
              </a:rPr>
            </a:br>
            <a:r>
              <a:rPr lang="en-GB" sz="1400" i="1" dirty="0">
                <a:solidFill>
                  <a:schemeClr val="bg1"/>
                </a:solidFill>
              </a:rPr>
              <a:t>Head of Unit GROW.E2</a:t>
            </a:r>
            <a:br>
              <a:rPr lang="en-GB" sz="1400" i="1" dirty="0">
                <a:solidFill>
                  <a:schemeClr val="bg1"/>
                </a:solidFill>
              </a:rPr>
            </a:br>
            <a:r>
              <a:rPr lang="en-GB" sz="1400" i="1" dirty="0">
                <a:solidFill>
                  <a:schemeClr val="bg1"/>
                </a:solidFill>
              </a:rPr>
              <a:t>Enforcement </a:t>
            </a:r>
            <a:r>
              <a:rPr lang="en-US" sz="1400" i="1" dirty="0">
                <a:solidFill>
                  <a:schemeClr val="bg1"/>
                </a:solidFill>
              </a:rPr>
              <a:t>– Goods, Services to Consumers, Public Procurement, Late Payments</a:t>
            </a:r>
            <a:r>
              <a:rPr lang="en-GB" sz="1400" i="1" dirty="0">
                <a:solidFill>
                  <a:schemeClr val="bg1"/>
                </a:solidFill>
              </a:rPr>
              <a:t> </a:t>
            </a:r>
            <a:br>
              <a:rPr lang="en-GB" sz="1400" i="1" dirty="0">
                <a:solidFill>
                  <a:schemeClr val="bg1"/>
                </a:solidFill>
              </a:rPr>
            </a:br>
            <a:r>
              <a:rPr lang="en-GB" sz="1400" i="1" dirty="0">
                <a:solidFill>
                  <a:schemeClr val="bg1"/>
                </a:solidFill>
              </a:rPr>
              <a:t>DG GROW</a:t>
            </a:r>
            <a:br>
              <a:rPr lang="en-GB" sz="1400" i="1" dirty="0">
                <a:solidFill>
                  <a:schemeClr val="bg1"/>
                </a:solidFill>
              </a:rPr>
            </a:br>
            <a:r>
              <a:rPr lang="en-GB" sz="1400" i="1" dirty="0">
                <a:solidFill>
                  <a:schemeClr val="bg1"/>
                </a:solidFill>
              </a:rPr>
              <a:t>European Commission</a:t>
            </a:r>
            <a:br>
              <a:rPr lang="en-GB" sz="1800" i="1" dirty="0">
                <a:solidFill>
                  <a:schemeClr val="bg1"/>
                </a:solidFill>
              </a:rPr>
            </a:br>
            <a:endParaRPr lang="en-GB" sz="1800" i="1" dirty="0">
              <a:solidFill>
                <a:schemeClr val="bg1"/>
              </a:solidFill>
            </a:endParaRPr>
          </a:p>
        </p:txBody>
      </p:sp>
      <p:sp>
        <p:nvSpPr>
          <p:cNvPr id="5" name="Text Placeholder 4">
            <a:extLst>
              <a:ext uri="{FF2B5EF4-FFF2-40B4-BE49-F238E27FC236}">
                <a16:creationId xmlns:a16="http://schemas.microsoft.com/office/drawing/2014/main" id="{AAAAA46B-C663-0F56-1A28-6CCBB8E8F61C}"/>
              </a:ext>
            </a:extLst>
          </p:cNvPr>
          <p:cNvSpPr>
            <a:spLocks noGrp="1"/>
          </p:cNvSpPr>
          <p:nvPr>
            <p:ph type="body" sz="quarter" idx="13"/>
          </p:nvPr>
        </p:nvSpPr>
        <p:spPr>
          <a:xfrm>
            <a:off x="1055426" y="3953021"/>
            <a:ext cx="10149996" cy="484815"/>
          </a:xfrm>
        </p:spPr>
        <p:txBody>
          <a:bodyPr/>
          <a:lstStyle/>
          <a:p>
            <a:pPr algn="ctr"/>
            <a:r>
              <a:rPr lang="en-GB" sz="2400" i="0" dirty="0"/>
              <a:t>23 April 2024 – Zagreb, Croatia </a:t>
            </a:r>
          </a:p>
        </p:txBody>
      </p:sp>
      <p:pic>
        <p:nvPicPr>
          <p:cNvPr id="7" name="Picture 6">
            <a:extLst>
              <a:ext uri="{FF2B5EF4-FFF2-40B4-BE49-F238E27FC236}">
                <a16:creationId xmlns:a16="http://schemas.microsoft.com/office/drawing/2014/main" id="{DDBDF2C5-79BC-5B51-D43D-FC496FB286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299780"/>
            <a:ext cx="12192000" cy="564986"/>
          </a:xfrm>
          <a:prstGeom prst="rect">
            <a:avLst/>
          </a:prstGeom>
        </p:spPr>
      </p:pic>
    </p:spTree>
    <p:extLst>
      <p:ext uri="{BB962C8B-B14F-4D97-AF65-F5344CB8AC3E}">
        <p14:creationId xmlns:p14="http://schemas.microsoft.com/office/powerpoint/2010/main" val="179207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D7325E-72F6-ADA6-6D3F-4B6EC9F93106}"/>
              </a:ext>
            </a:extLst>
          </p:cNvPr>
          <p:cNvSpPr>
            <a:spLocks noGrp="1"/>
          </p:cNvSpPr>
          <p:nvPr>
            <p:ph type="sldNum" sz="quarter" idx="12"/>
          </p:nvPr>
        </p:nvSpPr>
        <p:spPr>
          <a:xfrm>
            <a:off x="866775" y="6129421"/>
            <a:ext cx="2743200" cy="365125"/>
          </a:xfrm>
        </p:spPr>
        <p:txBody>
          <a:bodyPr/>
          <a:lstStyle/>
          <a:p>
            <a:fld id="{F46C79FD-C571-418B-AB0F-5EE936C85276}" type="slidenum">
              <a:rPr lang="en-GB" smtClean="0"/>
              <a:t>10</a:t>
            </a:fld>
            <a:endParaRPr lang="en-GB" dirty="0"/>
          </a:p>
        </p:txBody>
      </p:sp>
      <p:sp>
        <p:nvSpPr>
          <p:cNvPr id="4" name="Title 3">
            <a:extLst>
              <a:ext uri="{FF2B5EF4-FFF2-40B4-BE49-F238E27FC236}">
                <a16:creationId xmlns:a16="http://schemas.microsoft.com/office/drawing/2014/main" id="{3C213CFC-2814-FC3D-8B0A-C4CD690685A2}"/>
              </a:ext>
            </a:extLst>
          </p:cNvPr>
          <p:cNvSpPr>
            <a:spLocks noGrp="1"/>
          </p:cNvSpPr>
          <p:nvPr>
            <p:ph type="title"/>
          </p:nvPr>
        </p:nvSpPr>
        <p:spPr>
          <a:xfrm>
            <a:off x="970722" y="281254"/>
            <a:ext cx="10515600" cy="782357"/>
          </a:xfrm>
        </p:spPr>
        <p:txBody>
          <a:bodyPr/>
          <a:lstStyle/>
          <a:p>
            <a:r>
              <a:rPr lang="en-US" dirty="0"/>
              <a:t>2 (A) Strategic procurement - overview</a:t>
            </a:r>
            <a:endParaRPr lang="en-IE" dirty="0"/>
          </a:p>
        </p:txBody>
      </p:sp>
      <p:pic>
        <p:nvPicPr>
          <p:cNvPr id="22" name="Picture Placeholder 21" descr="Overhead of incandescent light bulb">
            <a:extLst>
              <a:ext uri="{FF2B5EF4-FFF2-40B4-BE49-F238E27FC236}">
                <a16:creationId xmlns:a16="http://schemas.microsoft.com/office/drawing/2014/main" id="{60F08C8E-42CD-3F3B-669A-8A5728EE2B5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6726" b="16726"/>
          <a:stretch/>
        </p:blipFill>
        <p:spPr/>
      </p:pic>
      <p:pic>
        <p:nvPicPr>
          <p:cNvPr id="30" name="Picture Placeholder 29" descr="Colorful overlapping people icons">
            <a:extLst>
              <a:ext uri="{FF2B5EF4-FFF2-40B4-BE49-F238E27FC236}">
                <a16:creationId xmlns:a16="http://schemas.microsoft.com/office/drawing/2014/main" id="{09A44B73-A6DE-955D-04C8-647A2BF69BC7}"/>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102" b="102"/>
          <a:stretch/>
        </p:blipFill>
        <p:spPr/>
      </p:pic>
      <p:pic>
        <p:nvPicPr>
          <p:cNvPr id="34" name="Picture Placeholder 33" descr="Sunlight on green leaves">
            <a:extLst>
              <a:ext uri="{FF2B5EF4-FFF2-40B4-BE49-F238E27FC236}">
                <a16:creationId xmlns:a16="http://schemas.microsoft.com/office/drawing/2014/main" id="{80FE16CB-A982-45AD-89BD-62932ADC51C7}"/>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053" b="2053"/>
          <a:stretch>
            <a:fillRect/>
          </a:stretch>
        </p:blipFill>
        <p:spPr/>
      </p:pic>
      <p:sp>
        <p:nvSpPr>
          <p:cNvPr id="7" name="Content Placeholder 6">
            <a:extLst>
              <a:ext uri="{FF2B5EF4-FFF2-40B4-BE49-F238E27FC236}">
                <a16:creationId xmlns:a16="http://schemas.microsoft.com/office/drawing/2014/main" id="{D69FBC56-F84E-67FB-4BBE-8CE49FBFA3F6}"/>
              </a:ext>
            </a:extLst>
          </p:cNvPr>
          <p:cNvSpPr>
            <a:spLocks noGrp="1"/>
          </p:cNvSpPr>
          <p:nvPr>
            <p:ph type="body" sz="quarter" idx="16"/>
          </p:nvPr>
        </p:nvSpPr>
        <p:spPr>
          <a:xfrm>
            <a:off x="1206774" y="4038685"/>
            <a:ext cx="2669558" cy="1009566"/>
          </a:xfrm>
        </p:spPr>
        <p:txBody>
          <a:bodyPr/>
          <a:lstStyle/>
          <a:p>
            <a:r>
              <a:rPr lang="en-US" sz="1800" dirty="0"/>
              <a:t>Initiatives to promote the procurement of innovative solutions</a:t>
            </a:r>
            <a:endParaRPr lang="lt-LT" sz="1800" dirty="0"/>
          </a:p>
        </p:txBody>
      </p:sp>
      <p:sp>
        <p:nvSpPr>
          <p:cNvPr id="8" name="Content Placeholder 7">
            <a:extLst>
              <a:ext uri="{FF2B5EF4-FFF2-40B4-BE49-F238E27FC236}">
                <a16:creationId xmlns:a16="http://schemas.microsoft.com/office/drawing/2014/main" id="{ADB9C774-A92D-7E03-1C95-0EFB14D2A988}"/>
              </a:ext>
            </a:extLst>
          </p:cNvPr>
          <p:cNvSpPr>
            <a:spLocks noGrp="1"/>
          </p:cNvSpPr>
          <p:nvPr>
            <p:ph type="body" sz="quarter" idx="17"/>
          </p:nvPr>
        </p:nvSpPr>
        <p:spPr/>
        <p:txBody>
          <a:bodyPr/>
          <a:lstStyle/>
          <a:p>
            <a:r>
              <a:rPr lang="en-US" sz="1800" dirty="0"/>
              <a:t>Reducing the environmental impact of public procurement</a:t>
            </a:r>
            <a:endParaRPr lang="en-IE" sz="1800" dirty="0"/>
          </a:p>
        </p:txBody>
      </p:sp>
      <p:sp>
        <p:nvSpPr>
          <p:cNvPr id="9" name="Content Placeholder 8">
            <a:extLst>
              <a:ext uri="{FF2B5EF4-FFF2-40B4-BE49-F238E27FC236}">
                <a16:creationId xmlns:a16="http://schemas.microsoft.com/office/drawing/2014/main" id="{D634A331-097F-6B40-006D-71B7E77D382D}"/>
              </a:ext>
            </a:extLst>
          </p:cNvPr>
          <p:cNvSpPr>
            <a:spLocks noGrp="1"/>
          </p:cNvSpPr>
          <p:nvPr>
            <p:ph type="body" sz="quarter" idx="18"/>
          </p:nvPr>
        </p:nvSpPr>
        <p:spPr>
          <a:xfrm>
            <a:off x="8261131" y="4038685"/>
            <a:ext cx="2545930" cy="944268"/>
          </a:xfrm>
        </p:spPr>
        <p:txBody>
          <a:bodyPr/>
          <a:lstStyle/>
          <a:p>
            <a:r>
              <a:rPr lang="en-US" sz="1800" dirty="0"/>
              <a:t>Using public contracts to achieve positive social outcomes</a:t>
            </a:r>
            <a:endParaRPr lang="en-IE" sz="1800" dirty="0"/>
          </a:p>
        </p:txBody>
      </p:sp>
      <p:sp>
        <p:nvSpPr>
          <p:cNvPr id="10" name="Content Placeholder 6">
            <a:extLst>
              <a:ext uri="{FF2B5EF4-FFF2-40B4-BE49-F238E27FC236}">
                <a16:creationId xmlns:a16="http://schemas.microsoft.com/office/drawing/2014/main" id="{FBB7A696-6D70-C655-76F7-BCA649F6971A}"/>
              </a:ext>
            </a:extLst>
          </p:cNvPr>
          <p:cNvSpPr txBox="1">
            <a:spLocks/>
          </p:cNvSpPr>
          <p:nvPr/>
        </p:nvSpPr>
        <p:spPr>
          <a:xfrm>
            <a:off x="1526920" y="1379250"/>
            <a:ext cx="1929457" cy="7823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Innovation procurement</a:t>
            </a:r>
          </a:p>
        </p:txBody>
      </p:sp>
      <p:sp>
        <p:nvSpPr>
          <p:cNvPr id="13" name="Content Placeholder 6">
            <a:extLst>
              <a:ext uri="{FF2B5EF4-FFF2-40B4-BE49-F238E27FC236}">
                <a16:creationId xmlns:a16="http://schemas.microsoft.com/office/drawing/2014/main" id="{2F58AF52-CAE0-09A8-66D0-03F0D381F87F}"/>
              </a:ext>
            </a:extLst>
          </p:cNvPr>
          <p:cNvSpPr txBox="1">
            <a:spLocks/>
          </p:cNvSpPr>
          <p:nvPr/>
        </p:nvSpPr>
        <p:spPr>
          <a:xfrm>
            <a:off x="4938068" y="1383763"/>
            <a:ext cx="1929457" cy="7823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Green public procurement</a:t>
            </a:r>
          </a:p>
          <a:p>
            <a:pPr marL="0" indent="0" algn="ctr">
              <a:buFont typeface="Arial" panose="020B0604020202020204" pitchFamily="34" charset="0"/>
              <a:buNone/>
            </a:pPr>
            <a:endParaRPr lang="en-US" dirty="0"/>
          </a:p>
        </p:txBody>
      </p:sp>
      <p:sp>
        <p:nvSpPr>
          <p:cNvPr id="17" name="Content Placeholder 6">
            <a:extLst>
              <a:ext uri="{FF2B5EF4-FFF2-40B4-BE49-F238E27FC236}">
                <a16:creationId xmlns:a16="http://schemas.microsoft.com/office/drawing/2014/main" id="{99BD604A-1585-0AC0-EAA3-45D3F8B702F7}"/>
              </a:ext>
            </a:extLst>
          </p:cNvPr>
          <p:cNvSpPr txBox="1">
            <a:spLocks/>
          </p:cNvSpPr>
          <p:nvPr/>
        </p:nvSpPr>
        <p:spPr>
          <a:xfrm>
            <a:off x="7901451" y="1383763"/>
            <a:ext cx="3141663" cy="7823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Socially responsible public procurement</a:t>
            </a:r>
          </a:p>
        </p:txBody>
      </p:sp>
      <p:sp>
        <p:nvSpPr>
          <p:cNvPr id="36" name="TextBox 35">
            <a:extLst>
              <a:ext uri="{FF2B5EF4-FFF2-40B4-BE49-F238E27FC236}">
                <a16:creationId xmlns:a16="http://schemas.microsoft.com/office/drawing/2014/main" id="{87B27136-B52B-3F45-F2F2-B5565FE5EA6A}"/>
              </a:ext>
            </a:extLst>
          </p:cNvPr>
          <p:cNvSpPr txBox="1"/>
          <p:nvPr/>
        </p:nvSpPr>
        <p:spPr>
          <a:xfrm>
            <a:off x="749695" y="4982953"/>
            <a:ext cx="8376745" cy="2046714"/>
          </a:xfrm>
          <a:prstGeom prst="rect">
            <a:avLst/>
          </a:prstGeom>
          <a:noFill/>
        </p:spPr>
        <p:txBody>
          <a:bodyPr wrap="square" rtlCol="0">
            <a:spAutoFit/>
          </a:bodyPr>
          <a:lstStyle/>
          <a:p>
            <a:pPr marL="182563" indent="-182563">
              <a:spcBef>
                <a:spcPts val="600"/>
              </a:spcBef>
              <a:buFont typeface="Arial" panose="020B0604020202020204" pitchFamily="34" charset="0"/>
              <a:buChar char="•"/>
              <a:tabLst>
                <a:tab pos="984250" algn="l"/>
              </a:tabLst>
            </a:pPr>
            <a:r>
              <a:rPr lang="en-GB" sz="1600" b="1" dirty="0"/>
              <a:t>Guidance </a:t>
            </a:r>
            <a:r>
              <a:rPr lang="en-GB" sz="1600" dirty="0"/>
              <a:t>on innovation procurement</a:t>
            </a:r>
          </a:p>
          <a:p>
            <a:pPr marL="182563" indent="-182563">
              <a:spcBef>
                <a:spcPts val="600"/>
              </a:spcBef>
              <a:buFont typeface="Arial" panose="020B0604020202020204" pitchFamily="34" charset="0"/>
              <a:buChar char="•"/>
              <a:tabLst>
                <a:tab pos="984250" algn="l"/>
              </a:tabLst>
            </a:pPr>
            <a:r>
              <a:rPr lang="en-GB" sz="1600" b="1" dirty="0"/>
              <a:t>Big buyers Initiative: </a:t>
            </a:r>
            <a:r>
              <a:rPr lang="en-GB" sz="1600" dirty="0"/>
              <a:t>collaboration in strategic PP for innovative goods and services</a:t>
            </a:r>
          </a:p>
          <a:p>
            <a:pPr marL="182563" indent="-182563">
              <a:spcBef>
                <a:spcPts val="600"/>
              </a:spcBef>
              <a:buFont typeface="Arial" panose="020B0604020202020204" pitchFamily="34" charset="0"/>
              <a:buChar char="•"/>
              <a:tabLst>
                <a:tab pos="984250" algn="l"/>
              </a:tabLst>
            </a:pPr>
            <a:r>
              <a:rPr lang="en-GB" sz="1600" dirty="0"/>
              <a:t>10 working groups with f</a:t>
            </a:r>
            <a:r>
              <a:rPr kumimoji="0" lang="en-US" sz="1600" b="0" i="0" u="none" strike="noStrike" kern="1200" cap="none" spc="0" normalizeH="0" baseline="0" noProof="0" dirty="0" err="1">
                <a:ln>
                  <a:noFill/>
                </a:ln>
                <a:solidFill>
                  <a:srgbClr val="4D4D4D"/>
                </a:solidFill>
                <a:effectLst/>
                <a:uLnTx/>
                <a:uFillTx/>
                <a:latin typeface="Arial"/>
                <a:ea typeface="+mn-ea"/>
                <a:cs typeface="Arial"/>
              </a:rPr>
              <a:t>ocus</a:t>
            </a:r>
            <a:r>
              <a:rPr lang="en-US" sz="1600" dirty="0">
                <a:solidFill>
                  <a:srgbClr val="4D4D4D"/>
                </a:solidFill>
                <a:latin typeface="Arial"/>
                <a:cs typeface="Arial"/>
              </a:rPr>
              <a:t> on</a:t>
            </a:r>
            <a:r>
              <a:rPr kumimoji="0" lang="en-US" sz="1600" b="0" i="0" u="none" strike="noStrike" kern="1200" cap="none" spc="0" normalizeH="0" baseline="0" noProof="0" dirty="0">
                <a:ln>
                  <a:noFill/>
                </a:ln>
                <a:solidFill>
                  <a:srgbClr val="4D4D4D"/>
                </a:solidFill>
                <a:effectLst/>
                <a:uLnTx/>
                <a:uFillTx/>
                <a:latin typeface="Arial"/>
                <a:ea typeface="+mn-ea"/>
                <a:cs typeface="Arial"/>
              </a:rPr>
              <a:t> ICT, green, health &amp; social </a:t>
            </a:r>
            <a:r>
              <a:rPr lang="en-US" sz="1600" dirty="0">
                <a:solidFill>
                  <a:srgbClr val="4D4D4D"/>
                </a:solidFill>
                <a:latin typeface="Arial"/>
                <a:cs typeface="Arial"/>
              </a:rPr>
              <a:t>p</a:t>
            </a:r>
            <a:r>
              <a:rPr kumimoji="0" lang="en-US" sz="1600" b="0" i="0" u="none" strike="noStrike" kern="1200" cap="none" spc="0" normalizeH="0" baseline="0" noProof="0" dirty="0" err="1">
                <a:ln>
                  <a:noFill/>
                </a:ln>
                <a:solidFill>
                  <a:srgbClr val="4D4D4D"/>
                </a:solidFill>
                <a:effectLst/>
                <a:uLnTx/>
                <a:uFillTx/>
                <a:latin typeface="Arial"/>
                <a:ea typeface="+mn-ea"/>
                <a:cs typeface="Arial"/>
              </a:rPr>
              <a:t>rocurement</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182563" indent="-182563">
              <a:spcBef>
                <a:spcPts val="600"/>
              </a:spcBef>
              <a:buFont typeface="Arial" panose="020B0604020202020204" pitchFamily="34" charset="0"/>
              <a:buChar char="•"/>
              <a:tabLst>
                <a:tab pos="984250" algn="l"/>
              </a:tabLst>
            </a:pPr>
            <a:r>
              <a:rPr lang="en-US" sz="1600" b="1" dirty="0">
                <a:solidFill>
                  <a:srgbClr val="4D4D4D"/>
                </a:solidFill>
                <a:latin typeface="Arial"/>
                <a:cs typeface="Arial"/>
              </a:rPr>
              <a:t>Dialogue with MS on the use of strategic procurement </a:t>
            </a:r>
            <a:r>
              <a:rPr lang="en-US" sz="1600" dirty="0">
                <a:solidFill>
                  <a:srgbClr val="4D4D4D"/>
                </a:solidFill>
                <a:latin typeface="Arial"/>
                <a:cs typeface="Arial"/>
              </a:rPr>
              <a:t>(so far 13 workshops)</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182563" indent="-182563">
              <a:spcBef>
                <a:spcPts val="600"/>
              </a:spcBef>
              <a:buFont typeface="Arial" panose="020B0604020202020204" pitchFamily="34" charset="0"/>
              <a:buChar char="•"/>
              <a:tabLst>
                <a:tab pos="984250" algn="l"/>
              </a:tabLst>
            </a:pP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a:p>
            <a:pPr marL="182563" indent="-182563">
              <a:spcBef>
                <a:spcPts val="600"/>
              </a:spcBef>
              <a:buFont typeface="Arial" panose="020B0604020202020204" pitchFamily="34" charset="0"/>
              <a:buChar char="•"/>
              <a:tabLst>
                <a:tab pos="984250" algn="l"/>
              </a:tabLst>
            </a:pPr>
            <a:endParaRPr lang="en-GB" sz="1100" dirty="0"/>
          </a:p>
          <a:p>
            <a:pPr marL="182563" indent="-182563">
              <a:spcBef>
                <a:spcPts val="600"/>
              </a:spcBef>
              <a:buFont typeface="Arial" panose="020B0604020202020204" pitchFamily="34" charset="0"/>
              <a:buChar char="•"/>
              <a:tabLst>
                <a:tab pos="984250" algn="l"/>
              </a:tabLst>
            </a:pPr>
            <a:endParaRPr lang="en-GB" sz="1100" dirty="0"/>
          </a:p>
        </p:txBody>
      </p:sp>
    </p:spTree>
    <p:extLst>
      <p:ext uri="{BB962C8B-B14F-4D97-AF65-F5344CB8AC3E}">
        <p14:creationId xmlns:p14="http://schemas.microsoft.com/office/powerpoint/2010/main" val="181397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A54C28-0B19-4064-65E6-6D1D1BFD324D}"/>
              </a:ext>
            </a:extLst>
          </p:cNvPr>
          <p:cNvSpPr>
            <a:spLocks noGrp="1"/>
          </p:cNvSpPr>
          <p:nvPr>
            <p:ph sz="half" idx="1"/>
          </p:nvPr>
        </p:nvSpPr>
        <p:spPr>
          <a:xfrm>
            <a:off x="892040" y="1891126"/>
            <a:ext cx="5072662" cy="4329981"/>
          </a:xfrm>
        </p:spPr>
        <p:txBody>
          <a:bodyPr>
            <a:normAutofit/>
          </a:bodyPr>
          <a:lstStyle/>
          <a:p>
            <a:pPr marL="0" indent="0">
              <a:lnSpc>
                <a:spcPct val="90000"/>
              </a:lnSpc>
              <a:buNone/>
            </a:pPr>
            <a:r>
              <a:rPr lang="en-GB" sz="2000" b="1" dirty="0">
                <a:latin typeface="+mj-lt"/>
              </a:rPr>
              <a:t>Objective</a:t>
            </a:r>
            <a:r>
              <a:rPr lang="en-GB" sz="2000" dirty="0">
                <a:latin typeface="+mj-lt"/>
              </a:rPr>
              <a:t>: Ensure level playing field.</a:t>
            </a:r>
          </a:p>
          <a:p>
            <a:pPr>
              <a:lnSpc>
                <a:spcPct val="90000"/>
              </a:lnSpc>
            </a:pPr>
            <a:r>
              <a:rPr lang="en-GB" sz="2000" dirty="0">
                <a:latin typeface="+mj-lt"/>
              </a:rPr>
              <a:t>EU control of State aid granted by Member States, but no control of foreign subsidies;</a:t>
            </a:r>
          </a:p>
          <a:p>
            <a:pPr>
              <a:lnSpc>
                <a:spcPct val="90000"/>
              </a:lnSpc>
            </a:pPr>
            <a:r>
              <a:rPr lang="en-GB" sz="2000" dirty="0">
                <a:latin typeface="+mj-lt"/>
              </a:rPr>
              <a:t>Instances of foreign subsidies impacting the Internal Market? Subsidised concentrations (mergers and acquisitions);</a:t>
            </a:r>
          </a:p>
          <a:p>
            <a:pPr>
              <a:lnSpc>
                <a:spcPct val="90000"/>
              </a:lnSpc>
            </a:pPr>
            <a:r>
              <a:rPr lang="en-GB" sz="2000" dirty="0">
                <a:latin typeface="+mj-lt"/>
              </a:rPr>
              <a:t>Subsidised tenders in public procurement. </a:t>
            </a:r>
          </a:p>
          <a:p>
            <a:pPr>
              <a:lnSpc>
                <a:spcPct val="90000"/>
              </a:lnSpc>
            </a:pPr>
            <a:endParaRPr lang="en-GB" sz="1900" dirty="0">
              <a:latin typeface="+mj-lt"/>
            </a:endParaRPr>
          </a:p>
        </p:txBody>
      </p:sp>
      <p:sp>
        <p:nvSpPr>
          <p:cNvPr id="9" name="Content Placeholder 2">
            <a:extLst>
              <a:ext uri="{FF2B5EF4-FFF2-40B4-BE49-F238E27FC236}">
                <a16:creationId xmlns:a16="http://schemas.microsoft.com/office/drawing/2014/main" id="{D50BF501-E75E-3DB2-5941-16BC85A0DFF4}"/>
              </a:ext>
            </a:extLst>
          </p:cNvPr>
          <p:cNvSpPr>
            <a:spLocks noGrp="1"/>
          </p:cNvSpPr>
          <p:nvPr>
            <p:ph sz="half" idx="2"/>
          </p:nvPr>
        </p:nvSpPr>
        <p:spPr>
          <a:xfrm>
            <a:off x="6460735" y="1891126"/>
            <a:ext cx="5203960" cy="2254810"/>
          </a:xfrm>
        </p:spPr>
        <p:txBody>
          <a:bodyPr/>
          <a:lstStyle/>
          <a:p>
            <a:pPr marL="0" marR="0" lvl="0" indent="0" defTabSz="914400" rtl="0" eaLnBrk="1" fontAlgn="auto" latinLnBrk="0" hangingPunct="1">
              <a:lnSpc>
                <a:spcPct val="90000"/>
              </a:lnSpc>
              <a:spcBef>
                <a:spcPts val="0"/>
              </a:spcBef>
              <a:spcAft>
                <a:spcPts val="1800"/>
              </a:spcAft>
              <a:buClr>
                <a:srgbClr val="034EA2"/>
              </a:buClr>
              <a:buSzTx/>
              <a:buFont typeface="Arial" panose="020B0604020202020204" pitchFamily="34" charset="0"/>
              <a:buNone/>
              <a:tabLst/>
              <a:defRPr/>
            </a:pPr>
            <a:r>
              <a:rPr kumimoji="0" lang="en-US" sz="2000" b="1" i="0" u="none" strike="noStrike" kern="1200" cap="none" spc="0" normalizeH="0" baseline="0" noProof="0" dirty="0">
                <a:ln>
                  <a:noFill/>
                </a:ln>
                <a:solidFill>
                  <a:srgbClr val="4D4D4D"/>
                </a:solidFill>
                <a:effectLst/>
                <a:uLnTx/>
                <a:uFillTx/>
                <a:latin typeface="+mj-lt"/>
                <a:ea typeface="+mn-ea"/>
                <a:cs typeface="+mn-cs"/>
              </a:rPr>
              <a:t>Regulatory gap</a:t>
            </a:r>
            <a:r>
              <a:rPr kumimoji="0" lang="en-US" sz="2000" b="0" i="0" u="none" strike="noStrike" kern="1200" cap="none" spc="0" normalizeH="0" baseline="0" noProof="0" dirty="0">
                <a:ln>
                  <a:noFill/>
                </a:ln>
                <a:solidFill>
                  <a:srgbClr val="4D4D4D"/>
                </a:solidFill>
                <a:effectLst/>
                <a:uLnTx/>
                <a:uFillTx/>
                <a:latin typeface="+mj-lt"/>
                <a:ea typeface="+mn-ea"/>
                <a:cs typeface="+mn-cs"/>
              </a:rPr>
              <a:t>: none of the already existing tools can adequately tackle distortions caused by foreign subsidies on the internal market</a:t>
            </a:r>
            <a:r>
              <a:rPr kumimoji="0" lang="lt-LT" sz="2000" b="0" i="0" u="none" strike="noStrike" kern="1200" cap="none" spc="0" normalizeH="0" baseline="0" noProof="0" dirty="0">
                <a:ln>
                  <a:noFill/>
                </a:ln>
                <a:solidFill>
                  <a:srgbClr val="4D4D4D"/>
                </a:solidFill>
                <a:effectLst/>
                <a:uLnTx/>
                <a:uFillTx/>
                <a:latin typeface="+mj-lt"/>
                <a:ea typeface="+mn-ea"/>
                <a:cs typeface="+mn-cs"/>
              </a:rPr>
              <a:t>.</a:t>
            </a:r>
            <a:endParaRPr kumimoji="0" lang="en-US" sz="2000" b="0" i="0" u="none" strike="noStrike" kern="1200" cap="none" spc="0" normalizeH="0" baseline="0" noProof="0" dirty="0">
              <a:ln>
                <a:noFill/>
              </a:ln>
              <a:solidFill>
                <a:srgbClr val="4D4D4D"/>
              </a:solidFill>
              <a:effectLst/>
              <a:uLnTx/>
              <a:uFillTx/>
              <a:latin typeface="+mj-lt"/>
              <a:ea typeface="+mn-ea"/>
              <a:cs typeface="+mn-cs"/>
            </a:endParaRPr>
          </a:p>
          <a:p>
            <a:endParaRPr lang="en-US" dirty="0">
              <a:latin typeface="+mj-lt"/>
            </a:endParaRPr>
          </a:p>
        </p:txBody>
      </p:sp>
      <p:sp>
        <p:nvSpPr>
          <p:cNvPr id="3" name="Slide Number Placeholder 2">
            <a:extLst>
              <a:ext uri="{FF2B5EF4-FFF2-40B4-BE49-F238E27FC236}">
                <a16:creationId xmlns:a16="http://schemas.microsoft.com/office/drawing/2014/main" id="{34B2FBAD-BDB9-5134-C14B-2D50DBDF6A7B}"/>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11</a:t>
            </a:fld>
            <a:endParaRPr lang="en-GB" dirty="0"/>
          </a:p>
        </p:txBody>
      </p:sp>
      <p:sp>
        <p:nvSpPr>
          <p:cNvPr id="4" name="Title 3">
            <a:extLst>
              <a:ext uri="{FF2B5EF4-FFF2-40B4-BE49-F238E27FC236}">
                <a16:creationId xmlns:a16="http://schemas.microsoft.com/office/drawing/2014/main" id="{64D034E3-91FC-97D9-2E9F-BC0CB2697F77}"/>
              </a:ext>
            </a:extLst>
          </p:cNvPr>
          <p:cNvSpPr>
            <a:spLocks noGrp="1"/>
          </p:cNvSpPr>
          <p:nvPr>
            <p:ph type="title"/>
          </p:nvPr>
        </p:nvSpPr>
        <p:spPr>
          <a:xfrm>
            <a:off x="1064524" y="245660"/>
            <a:ext cx="10792423" cy="1119315"/>
          </a:xfrm>
        </p:spPr>
        <p:txBody>
          <a:bodyPr anchor="b">
            <a:noAutofit/>
          </a:bodyPr>
          <a:lstStyle/>
          <a:p>
            <a:r>
              <a:rPr lang="en-IE" sz="3600" dirty="0"/>
              <a:t>3 </a:t>
            </a:r>
            <a:r>
              <a:rPr lang="en-US" sz="3600" dirty="0"/>
              <a:t>Ensuring a level playing field</a:t>
            </a:r>
            <a:r>
              <a:rPr lang="lt-LT" sz="3600" dirty="0"/>
              <a:t> – </a:t>
            </a:r>
            <a:r>
              <a:rPr lang="en-US" sz="3600" dirty="0"/>
              <a:t>Foreign Subsidies Regulation </a:t>
            </a:r>
            <a:endParaRPr lang="en-IE" sz="3600" dirty="0"/>
          </a:p>
        </p:txBody>
      </p:sp>
    </p:spTree>
    <p:extLst>
      <p:ext uri="{BB962C8B-B14F-4D97-AF65-F5344CB8AC3E}">
        <p14:creationId xmlns:p14="http://schemas.microsoft.com/office/powerpoint/2010/main" val="275999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AE29D4-5D29-F703-A226-148645D5E2FC}"/>
              </a:ext>
            </a:extLst>
          </p:cNvPr>
          <p:cNvSpPr>
            <a:spLocks noGrp="1"/>
          </p:cNvSpPr>
          <p:nvPr>
            <p:ph type="sldNum" sz="quarter" idx="12"/>
          </p:nvPr>
        </p:nvSpPr>
        <p:spPr/>
        <p:txBody>
          <a:bodyPr/>
          <a:lstStyle/>
          <a:p>
            <a:fld id="{F46C79FD-C571-418B-AB0F-5EE936C85276}" type="slidenum">
              <a:rPr lang="en-GB" smtClean="0"/>
              <a:t>12</a:t>
            </a:fld>
            <a:endParaRPr lang="en-GB" dirty="0"/>
          </a:p>
        </p:txBody>
      </p:sp>
      <p:grpSp>
        <p:nvGrpSpPr>
          <p:cNvPr id="3" name="Group 2">
            <a:extLst>
              <a:ext uri="{FF2B5EF4-FFF2-40B4-BE49-F238E27FC236}">
                <a16:creationId xmlns:a16="http://schemas.microsoft.com/office/drawing/2014/main" id="{3EFF0235-29CD-74C7-2377-98391DDCF607}"/>
              </a:ext>
            </a:extLst>
          </p:cNvPr>
          <p:cNvGrpSpPr/>
          <p:nvPr/>
        </p:nvGrpSpPr>
        <p:grpSpPr>
          <a:xfrm>
            <a:off x="422030" y="361590"/>
            <a:ext cx="11437035" cy="6318382"/>
            <a:chOff x="0" y="0"/>
            <a:chExt cx="11750040" cy="6727698"/>
          </a:xfrm>
        </p:grpSpPr>
        <p:sp>
          <p:nvSpPr>
            <p:cNvPr id="4" name="Shape 877">
              <a:extLst>
                <a:ext uri="{FF2B5EF4-FFF2-40B4-BE49-F238E27FC236}">
                  <a16:creationId xmlns:a16="http://schemas.microsoft.com/office/drawing/2014/main" id="{ADA189DE-623D-6E0B-72B6-D456D9012058}"/>
                </a:ext>
              </a:extLst>
            </p:cNvPr>
            <p:cNvSpPr/>
            <p:nvPr/>
          </p:nvSpPr>
          <p:spPr>
            <a:xfrm>
              <a:off x="547878" y="0"/>
              <a:ext cx="0" cy="1276350"/>
            </a:xfrm>
            <a:custGeom>
              <a:avLst/>
              <a:gdLst/>
              <a:ahLst/>
              <a:cxnLst/>
              <a:rect l="0" t="0" r="0" b="0"/>
              <a:pathLst>
                <a:path h="1276350">
                  <a:moveTo>
                    <a:pt x="0" y="0"/>
                  </a:moveTo>
                  <a:lnTo>
                    <a:pt x="0" y="1276350"/>
                  </a:lnTo>
                </a:path>
              </a:pathLst>
            </a:custGeom>
            <a:ln w="28575" cap="flat">
              <a:miter lim="127000"/>
            </a:ln>
          </p:spPr>
          <p:style>
            <a:lnRef idx="1">
              <a:srgbClr val="FFC000"/>
            </a:lnRef>
            <a:fillRef idx="0">
              <a:srgbClr val="000000">
                <a:alpha val="0"/>
              </a:srgbClr>
            </a:fillRef>
            <a:effectRef idx="0">
              <a:scrgbClr r="0" g="0" b="0"/>
            </a:effectRef>
            <a:fontRef idx="none"/>
          </p:style>
          <p:txBody>
            <a:bodyPr/>
            <a:lstStyle/>
            <a:p>
              <a:endParaRPr lang="en-IE" dirty="0"/>
            </a:p>
          </p:txBody>
        </p:sp>
        <p:pic>
          <p:nvPicPr>
            <p:cNvPr id="5" name="Picture 4">
              <a:extLst>
                <a:ext uri="{FF2B5EF4-FFF2-40B4-BE49-F238E27FC236}">
                  <a16:creationId xmlns:a16="http://schemas.microsoft.com/office/drawing/2014/main" id="{669B13F7-1E6F-5197-A40C-0588C996C3CC}"/>
                </a:ext>
              </a:extLst>
            </p:cNvPr>
            <p:cNvPicPr/>
            <p:nvPr/>
          </p:nvPicPr>
          <p:blipFill>
            <a:blip r:embed="rId3"/>
            <a:stretch>
              <a:fillRect/>
            </a:stretch>
          </p:blipFill>
          <p:spPr>
            <a:xfrm rot="1466596">
              <a:off x="3269252" y="2547622"/>
              <a:ext cx="788507" cy="1070785"/>
            </a:xfrm>
            <a:prstGeom prst="rect">
              <a:avLst/>
            </a:prstGeom>
          </p:spPr>
        </p:pic>
        <p:pic>
          <p:nvPicPr>
            <p:cNvPr id="6" name="Picture 5">
              <a:extLst>
                <a:ext uri="{FF2B5EF4-FFF2-40B4-BE49-F238E27FC236}">
                  <a16:creationId xmlns:a16="http://schemas.microsoft.com/office/drawing/2014/main" id="{25713529-1020-F7C7-B322-1362A19A3A60}"/>
                </a:ext>
              </a:extLst>
            </p:cNvPr>
            <p:cNvPicPr/>
            <p:nvPr/>
          </p:nvPicPr>
          <p:blipFill>
            <a:blip r:embed="rId3"/>
            <a:stretch>
              <a:fillRect/>
            </a:stretch>
          </p:blipFill>
          <p:spPr>
            <a:xfrm rot="5837835">
              <a:off x="2328658" y="2464302"/>
              <a:ext cx="788507" cy="1070786"/>
            </a:xfrm>
            <a:prstGeom prst="rect">
              <a:avLst/>
            </a:prstGeom>
          </p:spPr>
        </p:pic>
        <p:pic>
          <p:nvPicPr>
            <p:cNvPr id="7" name="Picture 6">
              <a:extLst>
                <a:ext uri="{FF2B5EF4-FFF2-40B4-BE49-F238E27FC236}">
                  <a16:creationId xmlns:a16="http://schemas.microsoft.com/office/drawing/2014/main" id="{1DAFB159-4386-6465-637B-82B14D813279}"/>
                </a:ext>
              </a:extLst>
            </p:cNvPr>
            <p:cNvPicPr/>
            <p:nvPr/>
          </p:nvPicPr>
          <p:blipFill>
            <a:blip r:embed="rId4"/>
            <a:stretch>
              <a:fillRect/>
            </a:stretch>
          </p:blipFill>
          <p:spPr>
            <a:xfrm rot="5203283">
              <a:off x="6819775" y="2503389"/>
              <a:ext cx="983604" cy="1335687"/>
            </a:xfrm>
            <a:prstGeom prst="rect">
              <a:avLst/>
            </a:prstGeom>
          </p:spPr>
        </p:pic>
        <p:pic>
          <p:nvPicPr>
            <p:cNvPr id="8" name="Picture 7">
              <a:extLst>
                <a:ext uri="{FF2B5EF4-FFF2-40B4-BE49-F238E27FC236}">
                  <a16:creationId xmlns:a16="http://schemas.microsoft.com/office/drawing/2014/main" id="{ACB42F27-FC83-F85C-9F62-90D9A3D89007}"/>
                </a:ext>
              </a:extLst>
            </p:cNvPr>
            <p:cNvPicPr/>
            <p:nvPr/>
          </p:nvPicPr>
          <p:blipFill>
            <a:blip r:embed="rId3"/>
            <a:stretch>
              <a:fillRect/>
            </a:stretch>
          </p:blipFill>
          <p:spPr>
            <a:xfrm rot="1852764">
              <a:off x="8143571" y="2720260"/>
              <a:ext cx="788504" cy="1070796"/>
            </a:xfrm>
            <a:prstGeom prst="rect">
              <a:avLst/>
            </a:prstGeom>
          </p:spPr>
        </p:pic>
        <p:pic>
          <p:nvPicPr>
            <p:cNvPr id="9" name="Picture 8">
              <a:extLst>
                <a:ext uri="{FF2B5EF4-FFF2-40B4-BE49-F238E27FC236}">
                  <a16:creationId xmlns:a16="http://schemas.microsoft.com/office/drawing/2014/main" id="{09676964-1BEB-DDF8-4F44-68CA707B8E51}"/>
                </a:ext>
              </a:extLst>
            </p:cNvPr>
            <p:cNvPicPr/>
            <p:nvPr/>
          </p:nvPicPr>
          <p:blipFill>
            <a:blip r:embed="rId5"/>
            <a:stretch>
              <a:fillRect/>
            </a:stretch>
          </p:blipFill>
          <p:spPr>
            <a:xfrm>
              <a:off x="9151620" y="1600962"/>
              <a:ext cx="2598420" cy="2796540"/>
            </a:xfrm>
            <a:prstGeom prst="rect">
              <a:avLst/>
            </a:prstGeom>
          </p:spPr>
        </p:pic>
        <p:pic>
          <p:nvPicPr>
            <p:cNvPr id="10" name="Picture 9">
              <a:extLst>
                <a:ext uri="{FF2B5EF4-FFF2-40B4-BE49-F238E27FC236}">
                  <a16:creationId xmlns:a16="http://schemas.microsoft.com/office/drawing/2014/main" id="{0C4BCD5E-6E23-CC49-A1C5-4834CC999079}"/>
                </a:ext>
              </a:extLst>
            </p:cNvPr>
            <p:cNvPicPr/>
            <p:nvPr/>
          </p:nvPicPr>
          <p:blipFill>
            <a:blip r:embed="rId6"/>
            <a:stretch>
              <a:fillRect/>
            </a:stretch>
          </p:blipFill>
          <p:spPr>
            <a:xfrm>
              <a:off x="2040636" y="3519678"/>
              <a:ext cx="2308860" cy="3131820"/>
            </a:xfrm>
            <a:prstGeom prst="rect">
              <a:avLst/>
            </a:prstGeom>
          </p:spPr>
        </p:pic>
        <p:pic>
          <p:nvPicPr>
            <p:cNvPr id="11" name="Picture 10">
              <a:extLst>
                <a:ext uri="{FF2B5EF4-FFF2-40B4-BE49-F238E27FC236}">
                  <a16:creationId xmlns:a16="http://schemas.microsoft.com/office/drawing/2014/main" id="{D15113FA-53C2-5333-C6FB-B2D22410A13D}"/>
                </a:ext>
              </a:extLst>
            </p:cNvPr>
            <p:cNvPicPr/>
            <p:nvPr/>
          </p:nvPicPr>
          <p:blipFill>
            <a:blip r:embed="rId7"/>
            <a:stretch>
              <a:fillRect/>
            </a:stretch>
          </p:blipFill>
          <p:spPr>
            <a:xfrm>
              <a:off x="4319016" y="1358646"/>
              <a:ext cx="2302764" cy="3134868"/>
            </a:xfrm>
            <a:prstGeom prst="rect">
              <a:avLst/>
            </a:prstGeom>
          </p:spPr>
        </p:pic>
        <p:pic>
          <p:nvPicPr>
            <p:cNvPr id="12" name="Picture 11">
              <a:extLst>
                <a:ext uri="{FF2B5EF4-FFF2-40B4-BE49-F238E27FC236}">
                  <a16:creationId xmlns:a16="http://schemas.microsoft.com/office/drawing/2014/main" id="{EBA9840D-A910-F273-D6AB-90CBC9315347}"/>
                </a:ext>
              </a:extLst>
            </p:cNvPr>
            <p:cNvPicPr/>
            <p:nvPr/>
          </p:nvPicPr>
          <p:blipFill>
            <a:blip r:embed="rId8"/>
            <a:stretch>
              <a:fillRect/>
            </a:stretch>
          </p:blipFill>
          <p:spPr>
            <a:xfrm>
              <a:off x="6755893" y="3582162"/>
              <a:ext cx="2328672" cy="3145536"/>
            </a:xfrm>
            <a:prstGeom prst="rect">
              <a:avLst/>
            </a:prstGeom>
          </p:spPr>
        </p:pic>
        <p:pic>
          <p:nvPicPr>
            <p:cNvPr id="13" name="Picture 12">
              <a:extLst>
                <a:ext uri="{FF2B5EF4-FFF2-40B4-BE49-F238E27FC236}">
                  <a16:creationId xmlns:a16="http://schemas.microsoft.com/office/drawing/2014/main" id="{BAF767EA-F242-B571-5E7E-9CE7EF65FA99}"/>
                </a:ext>
              </a:extLst>
            </p:cNvPr>
            <p:cNvPicPr/>
            <p:nvPr/>
          </p:nvPicPr>
          <p:blipFill>
            <a:blip r:embed="rId9"/>
            <a:stretch>
              <a:fillRect/>
            </a:stretch>
          </p:blipFill>
          <p:spPr>
            <a:xfrm>
              <a:off x="0" y="1296162"/>
              <a:ext cx="2215896" cy="2951988"/>
            </a:xfrm>
            <a:prstGeom prst="rect">
              <a:avLst/>
            </a:prstGeom>
          </p:spPr>
        </p:pic>
      </p:grpSp>
      <p:sp>
        <p:nvSpPr>
          <p:cNvPr id="14" name="Title 3">
            <a:extLst>
              <a:ext uri="{FF2B5EF4-FFF2-40B4-BE49-F238E27FC236}">
                <a16:creationId xmlns:a16="http://schemas.microsoft.com/office/drawing/2014/main" id="{96266D70-12E5-3124-5392-8D2EADE9452B}"/>
              </a:ext>
            </a:extLst>
          </p:cNvPr>
          <p:cNvSpPr txBox="1">
            <a:spLocks/>
          </p:cNvSpPr>
          <p:nvPr/>
        </p:nvSpPr>
        <p:spPr>
          <a:xfrm>
            <a:off x="1091821" y="411309"/>
            <a:ext cx="10379091" cy="866923"/>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Regulation (EU) </a:t>
            </a:r>
            <a:r>
              <a:rPr lang="en-GB" sz="3600" dirty="0"/>
              <a:t>2022/2560</a:t>
            </a:r>
            <a:r>
              <a:rPr lang="en-GB" dirty="0"/>
              <a:t> (FSR) at a glance</a:t>
            </a:r>
          </a:p>
        </p:txBody>
      </p:sp>
    </p:spTree>
    <p:extLst>
      <p:ext uri="{BB962C8B-B14F-4D97-AF65-F5344CB8AC3E}">
        <p14:creationId xmlns:p14="http://schemas.microsoft.com/office/powerpoint/2010/main" val="253489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B70A4-3A5E-CEA9-8DE3-8DE60EE55CD0}"/>
              </a:ext>
            </a:extLst>
          </p:cNvPr>
          <p:cNvSpPr>
            <a:spLocks noGrp="1"/>
          </p:cNvSpPr>
          <p:nvPr>
            <p:ph type="sldNum" sz="quarter" idx="12"/>
          </p:nvPr>
        </p:nvSpPr>
        <p:spPr/>
        <p:txBody>
          <a:bodyPr/>
          <a:lstStyle/>
          <a:p>
            <a:fld id="{F46C79FD-C571-418B-AB0F-5EE936C85276}" type="slidenum">
              <a:rPr lang="en-GB" smtClean="0"/>
              <a:t>13</a:t>
            </a:fld>
            <a:endParaRPr lang="en-GB" dirty="0"/>
          </a:p>
        </p:txBody>
      </p:sp>
      <p:sp>
        <p:nvSpPr>
          <p:cNvPr id="3" name="Title 2">
            <a:extLst>
              <a:ext uri="{FF2B5EF4-FFF2-40B4-BE49-F238E27FC236}">
                <a16:creationId xmlns:a16="http://schemas.microsoft.com/office/drawing/2014/main" id="{64F50527-4AEE-4FD2-9F55-21B8809149A6}"/>
              </a:ext>
            </a:extLst>
          </p:cNvPr>
          <p:cNvSpPr>
            <a:spLocks noGrp="1"/>
          </p:cNvSpPr>
          <p:nvPr>
            <p:ph type="title"/>
          </p:nvPr>
        </p:nvSpPr>
        <p:spPr>
          <a:xfrm>
            <a:off x="970722" y="335535"/>
            <a:ext cx="10515600" cy="782357"/>
          </a:xfrm>
        </p:spPr>
        <p:txBody>
          <a:bodyPr/>
          <a:lstStyle/>
          <a:p>
            <a:r>
              <a:rPr lang="en-GB" dirty="0"/>
              <a:t>FSR – State of play (as of 11 March 2024)</a:t>
            </a:r>
          </a:p>
        </p:txBody>
      </p:sp>
      <p:pic>
        <p:nvPicPr>
          <p:cNvPr id="4" name="Picture 3">
            <a:extLst>
              <a:ext uri="{FF2B5EF4-FFF2-40B4-BE49-F238E27FC236}">
                <a16:creationId xmlns:a16="http://schemas.microsoft.com/office/drawing/2014/main" id="{1F0EFD42-82D8-954F-0853-0E6964AB0516}"/>
              </a:ext>
            </a:extLst>
          </p:cNvPr>
          <p:cNvPicPr>
            <a:picLocks noChangeAspect="1"/>
          </p:cNvPicPr>
          <p:nvPr/>
        </p:nvPicPr>
        <p:blipFill>
          <a:blip r:embed="rId3"/>
          <a:stretch>
            <a:fillRect/>
          </a:stretch>
        </p:blipFill>
        <p:spPr>
          <a:xfrm>
            <a:off x="1997080" y="2574891"/>
            <a:ext cx="7641443" cy="3556395"/>
          </a:xfrm>
          <a:prstGeom prst="rect">
            <a:avLst/>
          </a:prstGeom>
        </p:spPr>
      </p:pic>
      <p:sp>
        <p:nvSpPr>
          <p:cNvPr id="5" name="TextBox 4">
            <a:extLst>
              <a:ext uri="{FF2B5EF4-FFF2-40B4-BE49-F238E27FC236}">
                <a16:creationId xmlns:a16="http://schemas.microsoft.com/office/drawing/2014/main" id="{7FA34533-1BF2-BA10-B20F-4489BA215511}"/>
              </a:ext>
            </a:extLst>
          </p:cNvPr>
          <p:cNvSpPr txBox="1"/>
          <p:nvPr/>
        </p:nvSpPr>
        <p:spPr>
          <a:xfrm>
            <a:off x="1073020" y="1390261"/>
            <a:ext cx="10674221" cy="646331"/>
          </a:xfrm>
          <a:prstGeom prst="rect">
            <a:avLst/>
          </a:prstGeom>
          <a:noFill/>
        </p:spPr>
        <p:txBody>
          <a:bodyPr wrap="square" rtlCol="0">
            <a:spAutoFit/>
          </a:bodyPr>
          <a:lstStyle/>
          <a:p>
            <a:pPr algn="just"/>
            <a:r>
              <a:rPr lang="en-GB" dirty="0"/>
              <a:t>In total 272 submissions received for 67 different tender procedures since the start of the notification  obligation of the FSR on 12 October 2023, in the following breakdown:</a:t>
            </a:r>
          </a:p>
        </p:txBody>
      </p:sp>
      <p:sp>
        <p:nvSpPr>
          <p:cNvPr id="6" name="TextBox 5">
            <a:extLst>
              <a:ext uri="{FF2B5EF4-FFF2-40B4-BE49-F238E27FC236}">
                <a16:creationId xmlns:a16="http://schemas.microsoft.com/office/drawing/2014/main" id="{35DE6D8D-955D-589E-5D34-792E0162E609}"/>
              </a:ext>
            </a:extLst>
          </p:cNvPr>
          <p:cNvSpPr txBox="1"/>
          <p:nvPr/>
        </p:nvSpPr>
        <p:spPr>
          <a:xfrm>
            <a:off x="4870744" y="2143942"/>
            <a:ext cx="1894114" cy="369332"/>
          </a:xfrm>
          <a:prstGeom prst="rect">
            <a:avLst/>
          </a:prstGeom>
          <a:noFill/>
        </p:spPr>
        <p:txBody>
          <a:bodyPr wrap="square" rtlCol="0">
            <a:spAutoFit/>
          </a:bodyPr>
          <a:lstStyle/>
          <a:p>
            <a:r>
              <a:rPr lang="en-GB" dirty="0"/>
              <a:t>- 39 notifications</a:t>
            </a:r>
          </a:p>
        </p:txBody>
      </p:sp>
      <p:sp>
        <p:nvSpPr>
          <p:cNvPr id="7" name="TextBox 6">
            <a:extLst>
              <a:ext uri="{FF2B5EF4-FFF2-40B4-BE49-F238E27FC236}">
                <a16:creationId xmlns:a16="http://schemas.microsoft.com/office/drawing/2014/main" id="{BA8DF5FA-EB1A-B1FB-2033-13ED2F5E19BE}"/>
              </a:ext>
            </a:extLst>
          </p:cNvPr>
          <p:cNvSpPr txBox="1"/>
          <p:nvPr/>
        </p:nvSpPr>
        <p:spPr>
          <a:xfrm>
            <a:off x="7632441" y="2146028"/>
            <a:ext cx="2006082" cy="369332"/>
          </a:xfrm>
          <a:prstGeom prst="rect">
            <a:avLst/>
          </a:prstGeom>
          <a:noFill/>
        </p:spPr>
        <p:txBody>
          <a:bodyPr wrap="square" rtlCol="0">
            <a:spAutoFit/>
          </a:bodyPr>
          <a:lstStyle/>
          <a:p>
            <a:r>
              <a:rPr lang="en-GB" dirty="0"/>
              <a:t>- 221 declaration</a:t>
            </a:r>
          </a:p>
        </p:txBody>
      </p:sp>
    </p:spTree>
    <p:extLst>
      <p:ext uri="{BB962C8B-B14F-4D97-AF65-F5344CB8AC3E}">
        <p14:creationId xmlns:p14="http://schemas.microsoft.com/office/powerpoint/2010/main" val="13526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A5B52-0699-E781-FF32-1E808C24A897}"/>
              </a:ext>
            </a:extLst>
          </p:cNvPr>
          <p:cNvSpPr>
            <a:spLocks noGrp="1"/>
          </p:cNvSpPr>
          <p:nvPr>
            <p:ph type="sldNum" sz="quarter" idx="12"/>
          </p:nvPr>
        </p:nvSpPr>
        <p:spPr/>
        <p:txBody>
          <a:bodyPr/>
          <a:lstStyle/>
          <a:p>
            <a:fld id="{F46C79FD-C571-418B-AB0F-5EE936C85276}" type="slidenum">
              <a:rPr lang="en-GB" smtClean="0"/>
              <a:t>14</a:t>
            </a:fld>
            <a:endParaRPr lang="en-GB" dirty="0"/>
          </a:p>
        </p:txBody>
      </p:sp>
      <p:sp>
        <p:nvSpPr>
          <p:cNvPr id="4" name="Title 3">
            <a:extLst>
              <a:ext uri="{FF2B5EF4-FFF2-40B4-BE49-F238E27FC236}">
                <a16:creationId xmlns:a16="http://schemas.microsoft.com/office/drawing/2014/main" id="{D55E737E-2D17-39EC-C1AB-12AD8781BB0A}"/>
              </a:ext>
            </a:extLst>
          </p:cNvPr>
          <p:cNvSpPr>
            <a:spLocks noGrp="1"/>
          </p:cNvSpPr>
          <p:nvPr>
            <p:ph type="title"/>
          </p:nvPr>
        </p:nvSpPr>
        <p:spPr>
          <a:xfrm>
            <a:off x="956603" y="501471"/>
            <a:ext cx="11043720" cy="782357"/>
          </a:xfrm>
        </p:spPr>
        <p:txBody>
          <a:bodyPr/>
          <a:lstStyle/>
          <a:p>
            <a:r>
              <a:rPr lang="en-GB" sz="3600" dirty="0"/>
              <a:t>4 Enforcement at European and national level</a:t>
            </a:r>
          </a:p>
        </p:txBody>
      </p:sp>
      <p:graphicFrame>
        <p:nvGraphicFramePr>
          <p:cNvPr id="9" name="Content Placeholder 8">
            <a:extLst>
              <a:ext uri="{FF2B5EF4-FFF2-40B4-BE49-F238E27FC236}">
                <a16:creationId xmlns:a16="http://schemas.microsoft.com/office/drawing/2014/main" id="{7014A6E1-541C-688E-0BE8-F8D3BE9D2072}"/>
              </a:ext>
            </a:extLst>
          </p:cNvPr>
          <p:cNvGraphicFramePr>
            <a:graphicFrameLocks noGrp="1"/>
          </p:cNvGraphicFramePr>
          <p:nvPr>
            <p:ph idx="1"/>
            <p:extLst>
              <p:ext uri="{D42A27DB-BD31-4B8C-83A1-F6EECF244321}">
                <p14:modId xmlns:p14="http://schemas.microsoft.com/office/powerpoint/2010/main" val="672893666"/>
              </p:ext>
            </p:extLst>
          </p:nvPr>
        </p:nvGraphicFramePr>
        <p:xfrm>
          <a:off x="6235817" y="1641897"/>
          <a:ext cx="4960690" cy="388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8">
            <a:extLst>
              <a:ext uri="{FF2B5EF4-FFF2-40B4-BE49-F238E27FC236}">
                <a16:creationId xmlns:a16="http://schemas.microsoft.com/office/drawing/2014/main" id="{6EE9B79F-DBE0-BCA1-A34D-4BBA739DDA1A}"/>
              </a:ext>
            </a:extLst>
          </p:cNvPr>
          <p:cNvGraphicFramePr>
            <a:graphicFrameLocks/>
          </p:cNvGraphicFramePr>
          <p:nvPr>
            <p:extLst>
              <p:ext uri="{D42A27DB-BD31-4B8C-83A1-F6EECF244321}">
                <p14:modId xmlns:p14="http://schemas.microsoft.com/office/powerpoint/2010/main" val="1419938608"/>
              </p:ext>
            </p:extLst>
          </p:nvPr>
        </p:nvGraphicFramePr>
        <p:xfrm>
          <a:off x="1262743" y="1641897"/>
          <a:ext cx="4188031" cy="37732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223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4288A2-56EE-9EEC-B60E-A3D171AA6869}"/>
              </a:ext>
            </a:extLst>
          </p:cNvPr>
          <p:cNvSpPr>
            <a:spLocks noGrp="1"/>
          </p:cNvSpPr>
          <p:nvPr>
            <p:ph type="sldNum" sz="quarter" idx="12"/>
          </p:nvPr>
        </p:nvSpPr>
        <p:spPr/>
        <p:txBody>
          <a:bodyPr/>
          <a:lstStyle/>
          <a:p>
            <a:fld id="{F46C79FD-C571-418B-AB0F-5EE936C85276}" type="slidenum">
              <a:rPr lang="en-GB" smtClean="0"/>
              <a:t>15</a:t>
            </a:fld>
            <a:endParaRPr lang="en-GB" dirty="0"/>
          </a:p>
        </p:txBody>
      </p:sp>
      <p:pic>
        <p:nvPicPr>
          <p:cNvPr id="1026" name="Picture 1">
            <a:extLst>
              <a:ext uri="{FF2B5EF4-FFF2-40B4-BE49-F238E27FC236}">
                <a16:creationId xmlns:a16="http://schemas.microsoft.com/office/drawing/2014/main" id="{7526397B-42FB-CF61-EAD9-7FCF87F061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60"/>
          <a:stretch/>
        </p:blipFill>
        <p:spPr bwMode="auto">
          <a:xfrm>
            <a:off x="978030" y="1610519"/>
            <a:ext cx="7394075" cy="470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27A5E655-A348-9F21-AFD9-6F50028FB49C}"/>
              </a:ext>
            </a:extLst>
          </p:cNvPr>
          <p:cNvGraphicFramePr>
            <a:graphicFrameLocks noGrp="1"/>
          </p:cNvGraphicFramePr>
          <p:nvPr>
            <p:extLst>
              <p:ext uri="{D42A27DB-BD31-4B8C-83A1-F6EECF244321}">
                <p14:modId xmlns:p14="http://schemas.microsoft.com/office/powerpoint/2010/main" val="1391764030"/>
              </p:ext>
            </p:extLst>
          </p:nvPr>
        </p:nvGraphicFramePr>
        <p:xfrm>
          <a:off x="8372104" y="3429000"/>
          <a:ext cx="3697975" cy="594360"/>
        </p:xfrm>
        <a:graphic>
          <a:graphicData uri="http://schemas.openxmlformats.org/drawingml/2006/table">
            <a:tbl>
              <a:tblPr firstRow="1" bandRow="1">
                <a:tableStyleId>{5C22544A-7EE6-4342-B048-85BDC9FD1C3A}</a:tableStyleId>
              </a:tblPr>
              <a:tblGrid>
                <a:gridCol w="3697975">
                  <a:extLst>
                    <a:ext uri="{9D8B030D-6E8A-4147-A177-3AD203B41FA5}">
                      <a16:colId xmlns:a16="http://schemas.microsoft.com/office/drawing/2014/main" val="536877360"/>
                    </a:ext>
                  </a:extLst>
                </a:gridCol>
              </a:tblGrid>
              <a:tr h="594360">
                <a:tc>
                  <a:txBody>
                    <a:bodyPr/>
                    <a:lstStyle/>
                    <a:p>
                      <a:pPr marL="285750" indent="-285750" algn="l">
                        <a:buFont typeface="Arial" panose="020B0604020202020204" pitchFamily="34" charset="0"/>
                        <a:buChar char="•"/>
                      </a:pPr>
                      <a:r>
                        <a:rPr lang="en-US" sz="1600" b="0" kern="1200" dirty="0">
                          <a:solidFill>
                            <a:srgbClr val="000000"/>
                          </a:solidFill>
                          <a:effectLst/>
                          <a:latin typeface="+mn-lt"/>
                          <a:ea typeface="+mn-ea"/>
                          <a:cs typeface="+mn-cs"/>
                        </a:rPr>
                        <a:t>Requests for preliminary ruling: </a:t>
                      </a:r>
                      <a:r>
                        <a:rPr lang="en-US" sz="1600" b="1" kern="1200" dirty="0">
                          <a:solidFill>
                            <a:srgbClr val="FF0000"/>
                          </a:solidFill>
                          <a:effectLst/>
                          <a:latin typeface="+mn-lt"/>
                          <a:ea typeface="+mn-ea"/>
                          <a:cs typeface="+mn-cs"/>
                        </a:rPr>
                        <a:t>79</a:t>
                      </a:r>
                      <a:endParaRPr lang="en-IE" sz="1600" b="1" kern="1200" dirty="0">
                        <a:solidFill>
                          <a:srgbClr val="FF0000"/>
                        </a:solidFill>
                        <a:effectLst/>
                        <a:latin typeface="+mn-lt"/>
                        <a:ea typeface="+mn-ea"/>
                        <a:cs typeface="+mn-cs"/>
                      </a:endParaRPr>
                    </a:p>
                    <a:p>
                      <a:pPr algn="l"/>
                      <a:endParaRPr lang="en-IE" sz="1600" dirty="0">
                        <a:solidFill>
                          <a:srgbClr val="000000"/>
                        </a:solidFill>
                      </a:endParaRPr>
                    </a:p>
                  </a:txBody>
                  <a:tcPr>
                    <a:noFill/>
                  </a:tcPr>
                </a:tc>
                <a:extLst>
                  <a:ext uri="{0D108BD9-81ED-4DB2-BD59-A6C34878D82A}">
                    <a16:rowId xmlns:a16="http://schemas.microsoft.com/office/drawing/2014/main" val="13565129"/>
                  </a:ext>
                </a:extLst>
              </a:tr>
            </a:tbl>
          </a:graphicData>
        </a:graphic>
      </p:graphicFrame>
      <p:sp>
        <p:nvSpPr>
          <p:cNvPr id="6" name="Title 2">
            <a:extLst>
              <a:ext uri="{FF2B5EF4-FFF2-40B4-BE49-F238E27FC236}">
                <a16:creationId xmlns:a16="http://schemas.microsoft.com/office/drawing/2014/main" id="{01553694-1917-CE6B-5AC9-A70079B947E2}"/>
              </a:ext>
            </a:extLst>
          </p:cNvPr>
          <p:cNvSpPr>
            <a:spLocks noGrp="1"/>
          </p:cNvSpPr>
          <p:nvPr>
            <p:ph type="title"/>
          </p:nvPr>
        </p:nvSpPr>
        <p:spPr>
          <a:xfrm>
            <a:off x="978030" y="135917"/>
            <a:ext cx="10515600" cy="1180524"/>
          </a:xfrm>
        </p:spPr>
        <p:txBody>
          <a:bodyPr/>
          <a:lstStyle/>
          <a:p>
            <a:r>
              <a:rPr lang="en-US" sz="3600" dirty="0"/>
              <a:t>Enforcement in the public procurement</a:t>
            </a:r>
            <a:br>
              <a:rPr lang="en-US" sz="3600" dirty="0"/>
            </a:br>
            <a:r>
              <a:rPr lang="en-US" sz="3200" dirty="0"/>
              <a:t>25/05/2016 – 15/03/2024</a:t>
            </a:r>
            <a:endParaRPr lang="en-IE" sz="3600" dirty="0"/>
          </a:p>
        </p:txBody>
      </p:sp>
    </p:spTree>
    <p:extLst>
      <p:ext uri="{BB962C8B-B14F-4D97-AF65-F5344CB8AC3E}">
        <p14:creationId xmlns:p14="http://schemas.microsoft.com/office/powerpoint/2010/main" val="118154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022613" y="592427"/>
            <a:ext cx="10584032" cy="758391"/>
          </a:xfrm>
        </p:spPr>
        <p:txBody>
          <a:bodyPr/>
          <a:lstStyle/>
          <a:p>
            <a:r>
              <a:rPr lang="en-GB" sz="4000" b="1" dirty="0">
                <a:solidFill>
                  <a:srgbClr val="034EA2"/>
                </a:solidFill>
              </a:rPr>
              <a:t>Network of First Instance Review Bodies</a:t>
            </a:r>
          </a:p>
        </p:txBody>
      </p:sp>
      <p:sp>
        <p:nvSpPr>
          <p:cNvPr id="16" name="Subtitle 15"/>
          <p:cNvSpPr>
            <a:spLocks noGrp="1"/>
          </p:cNvSpPr>
          <p:nvPr>
            <p:ph type="subTitle" idx="1"/>
          </p:nvPr>
        </p:nvSpPr>
        <p:spPr>
          <a:xfrm>
            <a:off x="1820141" y="5894363"/>
            <a:ext cx="9786504" cy="437689"/>
          </a:xfrm>
        </p:spPr>
        <p:txBody>
          <a:bodyPr/>
          <a:lstStyle/>
          <a:p>
            <a:r>
              <a:rPr lang="en-GB" b="1" dirty="0">
                <a:solidFill>
                  <a:srgbClr val="034EA2"/>
                </a:solidFill>
              </a:rPr>
              <a:t>Meeting in June 2020				                                 Meeting in May 2022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441" y="1786597"/>
            <a:ext cx="6287492" cy="391683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790"/>
          <a:stretch/>
        </p:blipFill>
        <p:spPr>
          <a:xfrm>
            <a:off x="359206" y="1786595"/>
            <a:ext cx="4606689" cy="3916833"/>
          </a:xfrm>
          <a:prstGeom prst="rect">
            <a:avLst/>
          </a:prstGeom>
        </p:spPr>
      </p:pic>
    </p:spTree>
    <p:extLst>
      <p:ext uri="{BB962C8B-B14F-4D97-AF65-F5344CB8AC3E}">
        <p14:creationId xmlns:p14="http://schemas.microsoft.com/office/powerpoint/2010/main" val="3831522376"/>
      </p:ext>
    </p:extLst>
  </p:cSld>
  <p:clrMapOvr>
    <a:masterClrMapping/>
  </p:clrMapOvr>
  <mc:AlternateContent xmlns:mc="http://schemas.openxmlformats.org/markup-compatibility/2006" xmlns:p14="http://schemas.microsoft.com/office/powerpoint/2010/main">
    <mc:Choice Requires="p14">
      <p:transition spd="slow" p14:dur="2000" advTm="24411"/>
    </mc:Choice>
    <mc:Fallback xmlns="">
      <p:transition spd="slow" advTm="244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8598" y="1265217"/>
            <a:ext cx="5385300" cy="4966771"/>
          </a:xfrm>
        </p:spPr>
        <p:txBody>
          <a:bodyPr>
            <a:noAutofit/>
          </a:bodyPr>
          <a:lstStyle/>
          <a:p>
            <a:pPr marL="0" indent="0" algn="just">
              <a:lnSpc>
                <a:spcPct val="90000"/>
              </a:lnSpc>
              <a:buNone/>
            </a:pPr>
            <a:r>
              <a:rPr lang="en-US" sz="1700" dirty="0"/>
              <a:t>Based on principle of national procedural and institutional autonomy, </a:t>
            </a:r>
            <a:r>
              <a:rPr lang="en-US" sz="1700" b="1" dirty="0"/>
              <a:t>Member States are free to decide which body is responsible for the review procedure, provided all following requirement of Remedies Directives are fulfilled</a:t>
            </a:r>
            <a:r>
              <a:rPr lang="en-US" sz="1700" dirty="0"/>
              <a:t>:</a:t>
            </a:r>
          </a:p>
          <a:p>
            <a:pPr marL="450850" lvl="1" indent="-450850">
              <a:lnSpc>
                <a:spcPct val="90000"/>
              </a:lnSpc>
              <a:spcAft>
                <a:spcPts val="600"/>
              </a:spcAft>
              <a:buFont typeface="+mj-lt"/>
              <a:buAutoNum type="arabicPeriod"/>
            </a:pPr>
            <a:r>
              <a:rPr lang="en-US" sz="1700" b="1" dirty="0"/>
              <a:t>Independent</a:t>
            </a:r>
            <a:r>
              <a:rPr lang="en-US" sz="1700" dirty="0"/>
              <a:t> body from contracting authority/entity;</a:t>
            </a:r>
          </a:p>
          <a:p>
            <a:pPr marL="450850" lvl="1" indent="-450850">
              <a:lnSpc>
                <a:spcPct val="90000"/>
              </a:lnSpc>
              <a:spcAft>
                <a:spcPts val="600"/>
              </a:spcAft>
              <a:buFont typeface="+mj-lt"/>
              <a:buAutoNum type="arabicPeriod"/>
            </a:pPr>
            <a:r>
              <a:rPr lang="en-US" sz="1700" dirty="0"/>
              <a:t>May be </a:t>
            </a:r>
            <a:r>
              <a:rPr lang="en-US" sz="1700" b="1" dirty="0"/>
              <a:t>different for different aspect of the review;</a:t>
            </a:r>
          </a:p>
          <a:p>
            <a:pPr marL="450850" lvl="1" indent="-450850">
              <a:lnSpc>
                <a:spcPct val="90000"/>
              </a:lnSpc>
              <a:spcAft>
                <a:spcPts val="600"/>
              </a:spcAft>
              <a:buFont typeface="+mj-lt"/>
              <a:buAutoNum type="arabicPeriod"/>
            </a:pPr>
            <a:r>
              <a:rPr lang="en-US" sz="1700" b="1" dirty="0"/>
              <a:t>Judicial or not judicial </a:t>
            </a:r>
            <a:r>
              <a:rPr lang="en-US" sz="1700" dirty="0"/>
              <a:t>in character;</a:t>
            </a:r>
          </a:p>
          <a:p>
            <a:pPr marL="450850" lvl="1" indent="-450850">
              <a:lnSpc>
                <a:spcPct val="90000"/>
              </a:lnSpc>
              <a:spcAft>
                <a:spcPts val="600"/>
              </a:spcAft>
              <a:buFont typeface="+mj-lt"/>
              <a:buAutoNum type="arabicPeriod"/>
            </a:pPr>
            <a:r>
              <a:rPr lang="en-US" sz="1700" dirty="0"/>
              <a:t>When not judicial (Art. 2(9) Remedies Directive):</a:t>
            </a:r>
          </a:p>
          <a:p>
            <a:pPr marL="801688" lvl="2" indent="-350838">
              <a:lnSpc>
                <a:spcPct val="90000"/>
              </a:lnSpc>
              <a:spcAft>
                <a:spcPts val="600"/>
              </a:spcAft>
              <a:buFont typeface="+mj-lt"/>
              <a:buAutoNum type="alphaLcPeriod"/>
            </a:pPr>
            <a:r>
              <a:rPr lang="en-US" sz="1700" b="1" dirty="0"/>
              <a:t>Written</a:t>
            </a:r>
            <a:r>
              <a:rPr lang="en-US" sz="1700" dirty="0"/>
              <a:t> reasons of decisions;</a:t>
            </a:r>
          </a:p>
          <a:p>
            <a:pPr marL="801688" lvl="2" indent="-350838">
              <a:lnSpc>
                <a:spcPct val="90000"/>
              </a:lnSpc>
              <a:spcAft>
                <a:spcPts val="600"/>
              </a:spcAft>
              <a:buFont typeface="+mj-lt"/>
              <a:buAutoNum type="alphaLcPeriod"/>
            </a:pPr>
            <a:r>
              <a:rPr lang="en-US" sz="1700" b="1" dirty="0"/>
              <a:t>Review</a:t>
            </a:r>
            <a:r>
              <a:rPr lang="en-US" sz="1700" dirty="0"/>
              <a:t> by either a judicial body or by another body that is independent and </a:t>
            </a:r>
            <a:r>
              <a:rPr lang="en-US" sz="1700" b="1" dirty="0"/>
              <a:t>has the power to request preliminary rulings from CJEU</a:t>
            </a:r>
            <a:r>
              <a:rPr lang="en-US" sz="1700" dirty="0"/>
              <a:t>.</a:t>
            </a:r>
          </a:p>
          <a:p>
            <a:pPr marL="0" indent="0">
              <a:lnSpc>
                <a:spcPct val="90000"/>
              </a:lnSpc>
              <a:buNone/>
            </a:pPr>
            <a:endParaRPr lang="en-GB" sz="1700" b="1" dirty="0"/>
          </a:p>
        </p:txBody>
      </p:sp>
      <p:sp>
        <p:nvSpPr>
          <p:cNvPr id="3" name="Title 2"/>
          <p:cNvSpPr>
            <a:spLocks noGrp="1"/>
          </p:cNvSpPr>
          <p:nvPr>
            <p:ph type="title"/>
          </p:nvPr>
        </p:nvSpPr>
        <p:spPr>
          <a:xfrm>
            <a:off x="6358598" y="328748"/>
            <a:ext cx="5528602" cy="726329"/>
          </a:xfrm>
        </p:spPr>
        <p:txBody>
          <a:bodyPr anchor="b">
            <a:noAutofit/>
          </a:bodyPr>
          <a:lstStyle/>
          <a:p>
            <a:r>
              <a:rPr lang="en-GB" sz="2800" dirty="0"/>
              <a:t>Public procurement review bodies</a:t>
            </a:r>
          </a:p>
        </p:txBody>
      </p:sp>
      <p:pic>
        <p:nvPicPr>
          <p:cNvPr id="5" name="Content Placeholder 4" descr="Columns outside supreme court building">
            <a:extLst>
              <a:ext uri="{FF2B5EF4-FFF2-40B4-BE49-F238E27FC236}">
                <a16:creationId xmlns:a16="http://schemas.microsoft.com/office/drawing/2014/main" id="{5CA812FE-946B-D4CB-56C8-BB5AF3672D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1580" r="29767" b="2"/>
          <a:stretch/>
        </p:blipFill>
        <p:spPr>
          <a:xfrm>
            <a:off x="-5472" y="0"/>
            <a:ext cx="6048874" cy="6858000"/>
          </a:xfrm>
          <a:noFill/>
        </p:spPr>
      </p:pic>
    </p:spTree>
    <p:extLst>
      <p:ext uri="{BB962C8B-B14F-4D97-AF65-F5344CB8AC3E}">
        <p14:creationId xmlns:p14="http://schemas.microsoft.com/office/powerpoint/2010/main" val="1696415809"/>
      </p:ext>
    </p:extLst>
  </p:cSld>
  <p:clrMapOvr>
    <a:masterClrMapping/>
  </p:clrMapOvr>
  <mc:AlternateContent xmlns:mc="http://schemas.openxmlformats.org/markup-compatibility/2006" xmlns:p14="http://schemas.microsoft.com/office/powerpoint/2010/main">
    <mc:Choice Requires="p14">
      <p:transition spd="slow" p14:dur="2000" advTm="107982"/>
    </mc:Choice>
    <mc:Fallback xmlns="">
      <p:transition spd="slow" advTm="10798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8" y="1648688"/>
            <a:ext cx="10905699" cy="3881904"/>
          </a:xfrm>
        </p:spPr>
        <p:txBody>
          <a:bodyPr/>
          <a:lstStyle/>
          <a:p>
            <a:pPr marL="0" indent="0">
              <a:buNone/>
            </a:pPr>
            <a:r>
              <a:rPr lang="en-GB" dirty="0"/>
              <a:t>Member States have established review bodies varying in nature:</a:t>
            </a:r>
          </a:p>
          <a:p>
            <a:pPr lvl="1"/>
            <a:r>
              <a:rPr lang="en-GB" sz="2400" dirty="0"/>
              <a:t>Specialised or general;</a:t>
            </a:r>
          </a:p>
          <a:p>
            <a:pPr lvl="1"/>
            <a:r>
              <a:rPr lang="en-GB" sz="2400" dirty="0"/>
              <a:t>Judicial or administrative.</a:t>
            </a:r>
          </a:p>
          <a:p>
            <a:pPr marL="457200" lvl="1" indent="0">
              <a:buNone/>
            </a:pPr>
            <a:endParaRPr lang="en-GB" sz="2400" dirty="0"/>
          </a:p>
        </p:txBody>
      </p:sp>
      <p:sp>
        <p:nvSpPr>
          <p:cNvPr id="3" name="Title 2"/>
          <p:cNvSpPr>
            <a:spLocks noGrp="1"/>
          </p:cNvSpPr>
          <p:nvPr>
            <p:ph type="title"/>
          </p:nvPr>
        </p:nvSpPr>
        <p:spPr>
          <a:xfrm>
            <a:off x="1033248" y="181933"/>
            <a:ext cx="10515600" cy="1117340"/>
          </a:xfrm>
        </p:spPr>
        <p:txBody>
          <a:bodyPr/>
          <a:lstStyle/>
          <a:p>
            <a:r>
              <a:rPr lang="en-GB" sz="3600" dirty="0"/>
              <a:t>First instance public procurement review bodies in EU Member States</a:t>
            </a:r>
          </a:p>
        </p:txBody>
      </p:sp>
      <p:graphicFrame>
        <p:nvGraphicFramePr>
          <p:cNvPr id="8" name="Table 8">
            <a:extLst>
              <a:ext uri="{FF2B5EF4-FFF2-40B4-BE49-F238E27FC236}">
                <a16:creationId xmlns:a16="http://schemas.microsoft.com/office/drawing/2014/main" id="{F81A5D1B-BF37-464E-9CC4-F555F17C8272}"/>
              </a:ext>
            </a:extLst>
          </p:cNvPr>
          <p:cNvGraphicFramePr>
            <a:graphicFrameLocks noGrp="1"/>
          </p:cNvGraphicFramePr>
          <p:nvPr>
            <p:extLst>
              <p:ext uri="{D42A27DB-BD31-4B8C-83A1-F6EECF244321}">
                <p14:modId xmlns:p14="http://schemas.microsoft.com/office/powerpoint/2010/main" val="498231188"/>
              </p:ext>
            </p:extLst>
          </p:nvPr>
        </p:nvGraphicFramePr>
        <p:xfrm>
          <a:off x="1966322" y="3879592"/>
          <a:ext cx="8649452" cy="1651000"/>
        </p:xfrm>
        <a:graphic>
          <a:graphicData uri="http://schemas.openxmlformats.org/drawingml/2006/table">
            <a:tbl>
              <a:tblPr firstRow="1" bandRow="1">
                <a:tableStyleId>{0660B408-B3CF-4A94-85FC-2B1E0A45F4A2}</a:tableStyleId>
              </a:tblPr>
              <a:tblGrid>
                <a:gridCol w="4324726">
                  <a:extLst>
                    <a:ext uri="{9D8B030D-6E8A-4147-A177-3AD203B41FA5}">
                      <a16:colId xmlns:a16="http://schemas.microsoft.com/office/drawing/2014/main" val="2470376910"/>
                    </a:ext>
                  </a:extLst>
                </a:gridCol>
                <a:gridCol w="4324726">
                  <a:extLst>
                    <a:ext uri="{9D8B030D-6E8A-4147-A177-3AD203B41FA5}">
                      <a16:colId xmlns:a16="http://schemas.microsoft.com/office/drawing/2014/main" val="17655174"/>
                    </a:ext>
                  </a:extLst>
                </a:gridCol>
              </a:tblGrid>
              <a:tr h="370840">
                <a:tc>
                  <a:txBody>
                    <a:bodyPr/>
                    <a:lstStyle/>
                    <a:p>
                      <a:pPr algn="ctr"/>
                      <a:r>
                        <a:rPr lang="en-GB" dirty="0"/>
                        <a:t>Specialised bodies</a:t>
                      </a:r>
                    </a:p>
                  </a:txBody>
                  <a:tcPr>
                    <a:solidFill>
                      <a:schemeClr val="tx2"/>
                    </a:solidFill>
                  </a:tcPr>
                </a:tc>
                <a:tc>
                  <a:txBody>
                    <a:bodyPr/>
                    <a:lstStyle/>
                    <a:p>
                      <a:pPr algn="ctr"/>
                      <a:r>
                        <a:rPr lang="en-US" dirty="0"/>
                        <a:t>Non-specialized bodies</a:t>
                      </a:r>
                    </a:p>
                  </a:txBody>
                  <a:tcPr>
                    <a:solidFill>
                      <a:schemeClr val="tx2"/>
                    </a:solidFill>
                  </a:tcPr>
                </a:tc>
                <a:extLst>
                  <a:ext uri="{0D108BD9-81ED-4DB2-BD59-A6C34878D82A}">
                    <a16:rowId xmlns:a16="http://schemas.microsoft.com/office/drawing/2014/main" val="1008690801"/>
                  </a:ext>
                </a:extLst>
              </a:tr>
              <a:tr h="370840">
                <a:tc>
                  <a:txBody>
                    <a:bodyPr/>
                    <a:lstStyle/>
                    <a:p>
                      <a:pPr algn="ctr"/>
                      <a:r>
                        <a:rPr lang="en-IE" dirty="0"/>
                        <a:t>Judicial: PT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dirty="0"/>
                        <a:t>Judicial: </a:t>
                      </a:r>
                      <a:r>
                        <a:rPr lang="en-US" dirty="0"/>
                        <a:t>AT, BE, FR, IE, LT, LU, NL, IT, FI, SE</a:t>
                      </a:r>
                    </a:p>
                  </a:txBody>
                  <a:tcPr/>
                </a:tc>
                <a:extLst>
                  <a:ext uri="{0D108BD9-81ED-4DB2-BD59-A6C34878D82A}">
                    <a16:rowId xmlns:a16="http://schemas.microsoft.com/office/drawing/2014/main" val="998303018"/>
                  </a:ext>
                </a:extLst>
              </a:tr>
              <a:tr h="370840">
                <a:tc>
                  <a:txBody>
                    <a:bodyPr/>
                    <a:lstStyle/>
                    <a:p>
                      <a:pPr algn="ctr"/>
                      <a:r>
                        <a:rPr lang="en-IE" dirty="0"/>
                        <a:t>Administrative: </a:t>
                      </a:r>
                      <a:r>
                        <a:rPr lang="en-GB" dirty="0"/>
                        <a:t>BG, CY, CZ, DE, DK, EL, ES, HR, HU, EE, LV, MT, PL, RO, SI, SK</a:t>
                      </a:r>
                      <a:endParaRPr lang="en-IE" dirty="0"/>
                    </a:p>
                  </a:txBody>
                  <a:tcPr/>
                </a:tc>
                <a:tc>
                  <a:txBody>
                    <a:bodyPr/>
                    <a:lstStyle/>
                    <a:p>
                      <a:pPr algn="ctr"/>
                      <a:endParaRPr lang="en-IE" dirty="0"/>
                    </a:p>
                  </a:txBody>
                  <a:tcPr/>
                </a:tc>
                <a:extLst>
                  <a:ext uri="{0D108BD9-81ED-4DB2-BD59-A6C34878D82A}">
                    <a16:rowId xmlns:a16="http://schemas.microsoft.com/office/drawing/2014/main" val="288775605"/>
                  </a:ext>
                </a:extLst>
              </a:tr>
            </a:tbl>
          </a:graphicData>
        </a:graphic>
      </p:graphicFrame>
    </p:spTree>
    <p:extLst>
      <p:ext uri="{BB962C8B-B14F-4D97-AF65-F5344CB8AC3E}">
        <p14:creationId xmlns:p14="http://schemas.microsoft.com/office/powerpoint/2010/main" val="2823735479"/>
      </p:ext>
    </p:extLst>
  </p:cSld>
  <p:clrMapOvr>
    <a:masterClrMapping/>
  </p:clrMapOvr>
  <mc:AlternateContent xmlns:mc="http://schemas.openxmlformats.org/markup-compatibility/2006" xmlns:p14="http://schemas.microsoft.com/office/powerpoint/2010/main">
    <mc:Choice Requires="p14">
      <p:transition spd="slow" p14:dur="2000" advTm="45137"/>
    </mc:Choice>
    <mc:Fallback xmlns="">
      <p:transition spd="slow" advTm="451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607415"/>
            <a:ext cx="10814740" cy="1216927"/>
          </a:xfrm>
        </p:spPr>
        <p:txBody>
          <a:bodyPr/>
          <a:lstStyle/>
          <a:p>
            <a:pPr marL="0" indent="0" algn="just">
              <a:buNone/>
            </a:pPr>
            <a:r>
              <a:rPr lang="en-US" dirty="0"/>
              <a:t>Since March 2017, delegates from EU countries (plus Norway and Switzerland) meet twice a year to discuss follow-up actions to the 2017 evaluation, such as:</a:t>
            </a:r>
          </a:p>
          <a:p>
            <a:pPr lvl="1" algn="just">
              <a:defRPr/>
            </a:pPr>
            <a:endParaRPr lang="en-US" altLang="en-US" kern="0" dirty="0"/>
          </a:p>
          <a:p>
            <a:pPr lvl="1" algn="just"/>
            <a:endParaRPr lang="en-US" dirty="0"/>
          </a:p>
          <a:p>
            <a:pPr marL="0" indent="0" algn="just">
              <a:buNone/>
            </a:pPr>
            <a:endParaRPr lang="en-GB" dirty="0"/>
          </a:p>
          <a:p>
            <a:pPr algn="just"/>
            <a:endParaRPr lang="en-GB" dirty="0"/>
          </a:p>
        </p:txBody>
      </p:sp>
      <p:sp>
        <p:nvSpPr>
          <p:cNvPr id="3" name="Title 2"/>
          <p:cNvSpPr>
            <a:spLocks noGrp="1"/>
          </p:cNvSpPr>
          <p:nvPr>
            <p:ph type="title"/>
          </p:nvPr>
        </p:nvSpPr>
        <p:spPr>
          <a:xfrm>
            <a:off x="970722" y="452380"/>
            <a:ext cx="10515600" cy="782357"/>
          </a:xfrm>
        </p:spPr>
        <p:txBody>
          <a:bodyPr/>
          <a:lstStyle/>
          <a:p>
            <a:pPr algn="ctr"/>
            <a:r>
              <a:rPr lang="en-GB" sz="3600" dirty="0"/>
              <a:t>The Network of First Instance Review Bodies</a:t>
            </a:r>
          </a:p>
        </p:txBody>
      </p:sp>
      <p:pic>
        <p:nvPicPr>
          <p:cNvPr id="5" name="Graphic 4" descr="Bar chart with solid fill">
            <a:extLst>
              <a:ext uri="{FF2B5EF4-FFF2-40B4-BE49-F238E27FC236}">
                <a16:creationId xmlns:a16="http://schemas.microsoft.com/office/drawing/2014/main" id="{86DE146C-93B7-DBA1-78A9-DAA2079253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4602" y="2866682"/>
            <a:ext cx="589418" cy="589418"/>
          </a:xfrm>
          <a:prstGeom prst="rect">
            <a:avLst/>
          </a:prstGeom>
        </p:spPr>
      </p:pic>
      <p:pic>
        <p:nvPicPr>
          <p:cNvPr id="9" name="Graphic 8" descr="Handshake with solid fill">
            <a:extLst>
              <a:ext uri="{FF2B5EF4-FFF2-40B4-BE49-F238E27FC236}">
                <a16:creationId xmlns:a16="http://schemas.microsoft.com/office/drawing/2014/main" id="{18240269-D06C-F032-91FC-154295D9B3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4602" y="3561218"/>
            <a:ext cx="685888" cy="685888"/>
          </a:xfrm>
          <a:prstGeom prst="rect">
            <a:avLst/>
          </a:prstGeom>
        </p:spPr>
      </p:pic>
      <p:sp>
        <p:nvSpPr>
          <p:cNvPr id="10" name="TextBox 9">
            <a:extLst>
              <a:ext uri="{FF2B5EF4-FFF2-40B4-BE49-F238E27FC236}">
                <a16:creationId xmlns:a16="http://schemas.microsoft.com/office/drawing/2014/main" id="{F23A8658-7F11-01A7-7F6B-862E50637058}"/>
              </a:ext>
            </a:extLst>
          </p:cNvPr>
          <p:cNvSpPr txBox="1"/>
          <p:nvPr/>
        </p:nvSpPr>
        <p:spPr>
          <a:xfrm>
            <a:off x="2026920" y="2971800"/>
            <a:ext cx="9194358" cy="3331681"/>
          </a:xfrm>
          <a:prstGeom prst="rect">
            <a:avLst/>
          </a:prstGeom>
          <a:noFill/>
        </p:spPr>
        <p:txBody>
          <a:bodyPr wrap="square" rtlCol="0">
            <a:spAutoFit/>
          </a:bodyPr>
          <a:lstStyle/>
          <a:p>
            <a:pPr marL="457200" marR="0" lvl="1" indent="0" algn="just"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None/>
              <a:tabLst/>
              <a:defRPr/>
            </a:pPr>
            <a:r>
              <a:rPr kumimoji="0" lang="en-US" altLang="en-US" sz="2400" b="1" i="0" u="none" strike="noStrike" kern="0" cap="none" spc="0" normalizeH="0" baseline="0" noProof="0" dirty="0">
                <a:ln>
                  <a:noFill/>
                </a:ln>
                <a:solidFill>
                  <a:srgbClr val="4D4D4D"/>
                </a:solidFill>
                <a:effectLst/>
                <a:uLnTx/>
                <a:uFillTx/>
                <a:latin typeface="Arial"/>
                <a:ea typeface="+mn-ea"/>
                <a:cs typeface="+mn-cs"/>
              </a:rPr>
              <a:t>Facilitating</a:t>
            </a:r>
            <a:r>
              <a:rPr kumimoji="0" lang="en-US" altLang="en-US" sz="2400" b="0" i="0" u="none" strike="noStrike" kern="0" cap="none" spc="0" normalizeH="0" baseline="0" noProof="0" dirty="0">
                <a:ln>
                  <a:noFill/>
                </a:ln>
                <a:solidFill>
                  <a:srgbClr val="4D4D4D"/>
                </a:solidFill>
                <a:effectLst/>
                <a:uLnTx/>
                <a:uFillTx/>
                <a:latin typeface="Arial"/>
                <a:ea typeface="+mn-ea"/>
                <a:cs typeface="+mn-cs"/>
              </a:rPr>
              <a:t> exchanges of information and good practice;</a:t>
            </a:r>
          </a:p>
          <a:p>
            <a:pPr marL="457200" marR="0" lvl="1" indent="0" algn="just"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None/>
              <a:tabLst/>
              <a:defRPr/>
            </a:pPr>
            <a:r>
              <a:rPr kumimoji="0" lang="en-US" altLang="en-US" sz="2400" b="1" i="0" u="none" strike="noStrike" kern="0" cap="none" spc="0" normalizeH="0" baseline="0" noProof="0" dirty="0">
                <a:ln>
                  <a:noFill/>
                </a:ln>
                <a:solidFill>
                  <a:srgbClr val="4D4D4D"/>
                </a:solidFill>
                <a:effectLst/>
                <a:uLnTx/>
                <a:uFillTx/>
                <a:latin typeface="Arial"/>
                <a:ea typeface="+mn-ea"/>
                <a:cs typeface="+mn-cs"/>
              </a:rPr>
              <a:t>Helping</a:t>
            </a:r>
            <a:r>
              <a:rPr kumimoji="0" lang="en-US" altLang="en-US" sz="2400" b="0" i="0" u="none" strike="noStrike" kern="0" cap="none" spc="0" normalizeH="0" baseline="0" noProof="0" dirty="0">
                <a:ln>
                  <a:noFill/>
                </a:ln>
                <a:solidFill>
                  <a:srgbClr val="4D4D4D"/>
                </a:solidFill>
                <a:effectLst/>
                <a:uLnTx/>
                <a:uFillTx/>
                <a:latin typeface="Arial"/>
                <a:ea typeface="+mn-ea"/>
                <a:cs typeface="+mn-cs"/>
              </a:rPr>
              <a:t> identifying needs and solutions; </a:t>
            </a:r>
          </a:p>
          <a:p>
            <a:pPr marL="457200" marR="0" lvl="1" indent="0" algn="just"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None/>
              <a:tabLst/>
              <a:defRPr/>
            </a:pPr>
            <a:r>
              <a:rPr kumimoji="0" lang="en-US" altLang="en-US" sz="2400" b="1" i="0" u="none" strike="noStrike" kern="0" cap="none" spc="0" normalizeH="0" baseline="0" noProof="0" dirty="0">
                <a:ln>
                  <a:noFill/>
                </a:ln>
                <a:solidFill>
                  <a:srgbClr val="4D4D4D"/>
                </a:solidFill>
                <a:effectLst/>
                <a:uLnTx/>
                <a:uFillTx/>
                <a:latin typeface="Arial"/>
                <a:ea typeface="+mn-ea"/>
                <a:cs typeface="+mn-cs"/>
              </a:rPr>
              <a:t>Boosting</a:t>
            </a:r>
            <a:r>
              <a:rPr kumimoji="0" lang="en-US" altLang="en-US" sz="2400" b="0" i="0" u="none" strike="noStrike" kern="0" cap="none" spc="0" normalizeH="0" baseline="0" noProof="0" dirty="0">
                <a:ln>
                  <a:noFill/>
                </a:ln>
                <a:solidFill>
                  <a:srgbClr val="4D4D4D"/>
                </a:solidFill>
                <a:effectLst/>
                <a:uLnTx/>
                <a:uFillTx/>
                <a:latin typeface="Arial"/>
                <a:ea typeface="+mn-ea"/>
                <a:cs typeface="+mn-cs"/>
              </a:rPr>
              <a:t> networking and cooperation;</a:t>
            </a:r>
          </a:p>
          <a:p>
            <a:pPr marL="457200" marR="0" lvl="1" indent="0" algn="just"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None/>
              <a:tabLst/>
              <a:defRPr/>
            </a:pPr>
            <a:r>
              <a:rPr kumimoji="0" lang="en-US" sz="2400" b="1" i="0" u="none" strike="noStrike" kern="1200" cap="none" spc="0" normalizeH="0" baseline="0" noProof="0" dirty="0">
                <a:ln>
                  <a:noFill/>
                </a:ln>
                <a:solidFill>
                  <a:srgbClr val="4D4D4D"/>
                </a:solidFill>
                <a:effectLst/>
                <a:uLnTx/>
                <a:uFillTx/>
                <a:latin typeface="Arial"/>
                <a:ea typeface="+mn-ea"/>
                <a:cs typeface="+mn-cs"/>
              </a:rPr>
              <a:t>Monitoring</a:t>
            </a:r>
            <a:r>
              <a:rPr kumimoji="0" lang="en-US" sz="2400" b="0" i="0" u="none" strike="noStrike" kern="1200" cap="none" spc="0" normalizeH="0" baseline="0" noProof="0" dirty="0">
                <a:ln>
                  <a:noFill/>
                </a:ln>
                <a:solidFill>
                  <a:srgbClr val="4D4D4D"/>
                </a:solidFill>
                <a:effectLst/>
                <a:uLnTx/>
                <a:uFillTx/>
                <a:latin typeface="Arial"/>
                <a:ea typeface="+mn-ea"/>
                <a:cs typeface="+mn-cs"/>
              </a:rPr>
              <a:t> the progress of setting up review indicators to support the efficient functioning of first instance review bodies.</a:t>
            </a:r>
            <a:endParaRPr kumimoji="0" lang="en-US" altLang="en-US" sz="2400" b="0" i="0" u="none" strike="noStrike" kern="0" cap="none" spc="0" normalizeH="0" baseline="0" noProof="0" dirty="0">
              <a:ln>
                <a:noFill/>
              </a:ln>
              <a:solidFill>
                <a:srgbClr val="4D4D4D"/>
              </a:solidFill>
              <a:effectLst/>
              <a:uLnTx/>
              <a:uFillTx/>
              <a:latin typeface="Arial"/>
              <a:ea typeface="+mn-ea"/>
              <a:cs typeface="+mn-cs"/>
            </a:endParaRPr>
          </a:p>
          <a:p>
            <a:endParaRPr lang="en-IE" dirty="0"/>
          </a:p>
        </p:txBody>
      </p:sp>
      <p:pic>
        <p:nvPicPr>
          <p:cNvPr id="12" name="Graphic 11" descr="Exponential Graph with solid fill">
            <a:extLst>
              <a:ext uri="{FF2B5EF4-FFF2-40B4-BE49-F238E27FC236}">
                <a16:creationId xmlns:a16="http://schemas.microsoft.com/office/drawing/2014/main" id="{3DB7C2F6-D5D2-BEA6-C145-E5B66F452F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2837" y="4247106"/>
            <a:ext cx="589418" cy="589418"/>
          </a:xfrm>
          <a:prstGeom prst="rect">
            <a:avLst/>
          </a:prstGeom>
        </p:spPr>
      </p:pic>
      <p:pic>
        <p:nvPicPr>
          <p:cNvPr id="14" name="Graphic 13" descr="Magnifying glass with solid fill">
            <a:extLst>
              <a:ext uri="{FF2B5EF4-FFF2-40B4-BE49-F238E27FC236}">
                <a16:creationId xmlns:a16="http://schemas.microsoft.com/office/drawing/2014/main" id="{400FAEF8-60E2-ED08-7D08-7738D81930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9065" y="4999222"/>
            <a:ext cx="523190" cy="523190"/>
          </a:xfrm>
          <a:prstGeom prst="rect">
            <a:avLst/>
          </a:prstGeom>
        </p:spPr>
      </p:pic>
    </p:spTree>
    <p:extLst>
      <p:ext uri="{BB962C8B-B14F-4D97-AF65-F5344CB8AC3E}">
        <p14:creationId xmlns:p14="http://schemas.microsoft.com/office/powerpoint/2010/main" val="1707075172"/>
      </p:ext>
    </p:extLst>
  </p:cSld>
  <p:clrMapOvr>
    <a:masterClrMapping/>
  </p:clrMapOvr>
  <mc:AlternateContent xmlns:mc="http://schemas.openxmlformats.org/markup-compatibility/2006" xmlns:p14="http://schemas.microsoft.com/office/powerpoint/2010/main">
    <mc:Choice Requires="p14">
      <p:transition spd="slow" p14:dur="2000" advTm="86469"/>
    </mc:Choice>
    <mc:Fallback xmlns="">
      <p:transition spd="slow" advTm="864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C63A0-358F-DD98-FBAF-BB9A87C35875}"/>
              </a:ext>
            </a:extLst>
          </p:cNvPr>
          <p:cNvSpPr>
            <a:spLocks noGrp="1"/>
          </p:cNvSpPr>
          <p:nvPr>
            <p:ph type="title"/>
          </p:nvPr>
        </p:nvSpPr>
        <p:spPr/>
        <p:txBody>
          <a:bodyPr/>
          <a:lstStyle/>
          <a:p>
            <a:r>
              <a:rPr lang="en-GB" dirty="0">
                <a:solidFill>
                  <a:srgbClr val="004494"/>
                </a:solidFill>
                <a:latin typeface="+mn-lt"/>
              </a:rPr>
              <a:t>Public procurement in the EU</a:t>
            </a:r>
          </a:p>
        </p:txBody>
      </p:sp>
      <p:sp>
        <p:nvSpPr>
          <p:cNvPr id="5" name="Oval 4">
            <a:extLst>
              <a:ext uri="{FF2B5EF4-FFF2-40B4-BE49-F238E27FC236}">
                <a16:creationId xmlns:a16="http://schemas.microsoft.com/office/drawing/2014/main" id="{6B413A2D-5E2A-EB29-30AF-A01C55EF566A}"/>
              </a:ext>
            </a:extLst>
          </p:cNvPr>
          <p:cNvSpPr>
            <a:spLocks noChangeAspect="1"/>
          </p:cNvSpPr>
          <p:nvPr/>
        </p:nvSpPr>
        <p:spPr>
          <a:xfrm>
            <a:off x="5056380" y="4406410"/>
            <a:ext cx="1800000" cy="18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Pie 5">
            <a:extLst>
              <a:ext uri="{FF2B5EF4-FFF2-40B4-BE49-F238E27FC236}">
                <a16:creationId xmlns:a16="http://schemas.microsoft.com/office/drawing/2014/main" id="{7E85D921-BA2C-1A46-2BA5-A990E819BB95}"/>
              </a:ext>
            </a:extLst>
          </p:cNvPr>
          <p:cNvSpPr>
            <a:spLocks noChangeAspect="1"/>
          </p:cNvSpPr>
          <p:nvPr/>
        </p:nvSpPr>
        <p:spPr>
          <a:xfrm>
            <a:off x="5056380" y="4406410"/>
            <a:ext cx="1800000" cy="1800000"/>
          </a:xfrm>
          <a:prstGeom prst="pie">
            <a:avLst>
              <a:gd name="adj1" fmla="val 16234162"/>
              <a:gd name="adj2" fmla="val 1232750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nvGrpSpPr>
          <p:cNvPr id="2" name="Group 1">
            <a:extLst>
              <a:ext uri="{FF2B5EF4-FFF2-40B4-BE49-F238E27FC236}">
                <a16:creationId xmlns:a16="http://schemas.microsoft.com/office/drawing/2014/main" id="{F697A1FA-B44D-DFD2-2A20-96A963EF9C7B}"/>
              </a:ext>
            </a:extLst>
          </p:cNvPr>
          <p:cNvGrpSpPr/>
          <p:nvPr/>
        </p:nvGrpSpPr>
        <p:grpSpPr>
          <a:xfrm>
            <a:off x="751380" y="1486984"/>
            <a:ext cx="10808055" cy="4659527"/>
            <a:chOff x="751380" y="1486984"/>
            <a:chExt cx="10808055" cy="4659527"/>
          </a:xfrm>
        </p:grpSpPr>
        <p:sp>
          <p:nvSpPr>
            <p:cNvPr id="35" name="Oval 34">
              <a:extLst>
                <a:ext uri="{FF2B5EF4-FFF2-40B4-BE49-F238E27FC236}">
                  <a16:creationId xmlns:a16="http://schemas.microsoft.com/office/drawing/2014/main" id="{DE95375A-E22F-706E-F98A-24DAA8D24E1C}"/>
                </a:ext>
              </a:extLst>
            </p:cNvPr>
            <p:cNvSpPr>
              <a:spLocks noChangeAspect="1"/>
            </p:cNvSpPr>
            <p:nvPr/>
          </p:nvSpPr>
          <p:spPr>
            <a:xfrm>
              <a:off x="7482311" y="2033388"/>
              <a:ext cx="3798273" cy="3798273"/>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Oval 3">
              <a:extLst>
                <a:ext uri="{FF2B5EF4-FFF2-40B4-BE49-F238E27FC236}">
                  <a16:creationId xmlns:a16="http://schemas.microsoft.com/office/drawing/2014/main" id="{5BD96A1B-5CBD-4524-09CD-E4A558C839B4}"/>
                </a:ext>
              </a:extLst>
            </p:cNvPr>
            <p:cNvSpPr/>
            <p:nvPr/>
          </p:nvSpPr>
          <p:spPr>
            <a:xfrm>
              <a:off x="764909" y="2033389"/>
              <a:ext cx="3600000" cy="360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3200" dirty="0">
                  <a:solidFill>
                    <a:srgbClr val="034EA2"/>
                  </a:solidFill>
                </a:rPr>
                <a:t>EUR </a:t>
              </a:r>
              <a:br>
                <a:rPr lang="en-DE" sz="3200" dirty="0">
                  <a:solidFill>
                    <a:srgbClr val="034EA2"/>
                  </a:solidFill>
                </a:rPr>
              </a:br>
              <a:r>
                <a:rPr lang="en-DE" sz="3200" dirty="0">
                  <a:solidFill>
                    <a:srgbClr val="034EA2"/>
                  </a:solidFill>
                </a:rPr>
                <a:t>2 Trillion or </a:t>
              </a:r>
              <a:r>
                <a:rPr lang="en-IE" sz="3200" dirty="0">
                  <a:solidFill>
                    <a:srgbClr val="034EA2"/>
                  </a:solidFill>
                </a:rPr>
                <a:t>14</a:t>
              </a:r>
              <a:r>
                <a:rPr lang="en-DE" sz="3200" dirty="0">
                  <a:solidFill>
                    <a:srgbClr val="034EA2"/>
                  </a:solidFill>
                </a:rPr>
                <a:t>% of GDP</a:t>
              </a:r>
            </a:p>
          </p:txBody>
        </p:sp>
        <p:sp>
          <p:nvSpPr>
            <p:cNvPr id="7" name="TextBox 6">
              <a:extLst>
                <a:ext uri="{FF2B5EF4-FFF2-40B4-BE49-F238E27FC236}">
                  <a16:creationId xmlns:a16="http://schemas.microsoft.com/office/drawing/2014/main" id="{3AEE944B-03D4-6A98-6749-9EB55745E573}"/>
                </a:ext>
              </a:extLst>
            </p:cNvPr>
            <p:cNvSpPr txBox="1"/>
            <p:nvPr/>
          </p:nvSpPr>
          <p:spPr>
            <a:xfrm>
              <a:off x="4636922" y="3388098"/>
              <a:ext cx="2429029" cy="646331"/>
            </a:xfrm>
            <a:prstGeom prst="rect">
              <a:avLst/>
            </a:prstGeom>
            <a:noFill/>
          </p:spPr>
          <p:txBody>
            <a:bodyPr wrap="square" rtlCol="0">
              <a:spAutoFit/>
            </a:bodyPr>
            <a:lstStyle/>
            <a:p>
              <a:pPr algn="ctr"/>
              <a:r>
                <a:rPr lang="en-IE" dirty="0">
                  <a:solidFill>
                    <a:srgbClr val="034EA2"/>
                  </a:solidFill>
                </a:rPr>
                <a:t>20% </a:t>
              </a:r>
              <a:r>
                <a:rPr lang="en-DE" dirty="0">
                  <a:solidFill>
                    <a:srgbClr val="034EA2"/>
                  </a:solidFill>
                </a:rPr>
                <a:t>Above thresholds (TED)</a:t>
              </a:r>
            </a:p>
          </p:txBody>
        </p:sp>
        <p:sp>
          <p:nvSpPr>
            <p:cNvPr id="8" name="TextBox 7">
              <a:extLst>
                <a:ext uri="{FF2B5EF4-FFF2-40B4-BE49-F238E27FC236}">
                  <a16:creationId xmlns:a16="http://schemas.microsoft.com/office/drawing/2014/main" id="{C83473B6-742C-C97A-D97F-140D07BD014E}"/>
                </a:ext>
              </a:extLst>
            </p:cNvPr>
            <p:cNvSpPr txBox="1"/>
            <p:nvPr/>
          </p:nvSpPr>
          <p:spPr>
            <a:xfrm>
              <a:off x="5262142" y="5315514"/>
              <a:ext cx="1434113" cy="830997"/>
            </a:xfrm>
            <a:prstGeom prst="rect">
              <a:avLst/>
            </a:prstGeom>
            <a:noFill/>
          </p:spPr>
          <p:txBody>
            <a:bodyPr wrap="square" rtlCol="0">
              <a:spAutoFit/>
            </a:bodyPr>
            <a:lstStyle/>
            <a:p>
              <a:pPr algn="ctr"/>
              <a:r>
                <a:rPr lang="en-IE" sz="1600" dirty="0">
                  <a:solidFill>
                    <a:srgbClr val="034EA2"/>
                  </a:solidFill>
                </a:rPr>
                <a:t>80% </a:t>
              </a:r>
              <a:r>
                <a:rPr lang="en-DE" sz="1600" dirty="0">
                  <a:solidFill>
                    <a:srgbClr val="034EA2"/>
                  </a:solidFill>
                </a:rPr>
                <a:t>Below</a:t>
              </a:r>
            </a:p>
            <a:p>
              <a:pPr algn="ctr"/>
              <a:r>
                <a:rPr lang="en-GB" sz="1600" dirty="0">
                  <a:solidFill>
                    <a:srgbClr val="034EA2"/>
                  </a:solidFill>
                </a:rPr>
                <a:t>T</a:t>
              </a:r>
              <a:r>
                <a:rPr lang="en-DE" sz="1600" dirty="0">
                  <a:solidFill>
                    <a:srgbClr val="034EA2"/>
                  </a:solidFill>
                </a:rPr>
                <a:t>hresholds (MS)</a:t>
              </a:r>
            </a:p>
          </p:txBody>
        </p:sp>
        <p:sp>
          <p:nvSpPr>
            <p:cNvPr id="11" name="Oval 10">
              <a:extLst>
                <a:ext uri="{FF2B5EF4-FFF2-40B4-BE49-F238E27FC236}">
                  <a16:creationId xmlns:a16="http://schemas.microsoft.com/office/drawing/2014/main" id="{6CD65DF1-EBD1-BA3F-2082-F1F1B6ED0651}"/>
                </a:ext>
              </a:extLst>
            </p:cNvPr>
            <p:cNvSpPr>
              <a:spLocks noChangeAspect="1"/>
            </p:cNvSpPr>
            <p:nvPr/>
          </p:nvSpPr>
          <p:spPr>
            <a:xfrm>
              <a:off x="5079198" y="1486984"/>
              <a:ext cx="1800000" cy="180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dirty="0">
                  <a:solidFill>
                    <a:srgbClr val="034EA2"/>
                  </a:solidFill>
                </a:rPr>
                <a:t>250.000 Public buyers</a:t>
              </a:r>
            </a:p>
          </p:txBody>
        </p:sp>
        <p:pic>
          <p:nvPicPr>
            <p:cNvPr id="21" name="Picture 20">
              <a:extLst>
                <a:ext uri="{FF2B5EF4-FFF2-40B4-BE49-F238E27FC236}">
                  <a16:creationId xmlns:a16="http://schemas.microsoft.com/office/drawing/2014/main" id="{86D1AF96-3B17-1739-19C7-0A0332C18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919" y="2086425"/>
              <a:ext cx="985055" cy="1080000"/>
            </a:xfrm>
            <a:prstGeom prst="rect">
              <a:avLst/>
            </a:prstGeom>
          </p:spPr>
        </p:pic>
        <p:pic>
          <p:nvPicPr>
            <p:cNvPr id="23" name="Picture 22">
              <a:extLst>
                <a:ext uri="{FF2B5EF4-FFF2-40B4-BE49-F238E27FC236}">
                  <a16:creationId xmlns:a16="http://schemas.microsoft.com/office/drawing/2014/main" id="{DCC76349-37C8-3532-D9D1-6A7D9A4EB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2153" y="3935045"/>
              <a:ext cx="898973" cy="985413"/>
            </a:xfrm>
            <a:prstGeom prst="rect">
              <a:avLst/>
            </a:prstGeom>
          </p:spPr>
        </p:pic>
        <p:pic>
          <p:nvPicPr>
            <p:cNvPr id="25" name="Picture 24">
              <a:extLst>
                <a:ext uri="{FF2B5EF4-FFF2-40B4-BE49-F238E27FC236}">
                  <a16:creationId xmlns:a16="http://schemas.microsoft.com/office/drawing/2014/main" id="{3E842E67-E3B7-C518-3156-E82D453643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239" y="2717450"/>
              <a:ext cx="925906" cy="1014936"/>
            </a:xfrm>
            <a:prstGeom prst="rect">
              <a:avLst/>
            </a:prstGeom>
          </p:spPr>
        </p:pic>
        <p:pic>
          <p:nvPicPr>
            <p:cNvPr id="26" name="Picture 25">
              <a:extLst>
                <a:ext uri="{FF2B5EF4-FFF2-40B4-BE49-F238E27FC236}">
                  <a16:creationId xmlns:a16="http://schemas.microsoft.com/office/drawing/2014/main" id="{C3C9483E-53DD-3270-E729-1B2AE7222D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470" y="3939135"/>
              <a:ext cx="907102" cy="1080000"/>
            </a:xfrm>
            <a:prstGeom prst="rect">
              <a:avLst/>
            </a:prstGeom>
          </p:spPr>
        </p:pic>
        <p:pic>
          <p:nvPicPr>
            <p:cNvPr id="28" name="Picture 27">
              <a:extLst>
                <a:ext uri="{FF2B5EF4-FFF2-40B4-BE49-F238E27FC236}">
                  <a16:creationId xmlns:a16="http://schemas.microsoft.com/office/drawing/2014/main" id="{AE5403E7-0EB9-3A1E-A58D-CB4DD3D12F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4275" y="2643669"/>
              <a:ext cx="836425" cy="836425"/>
            </a:xfrm>
            <a:prstGeom prst="rect">
              <a:avLst/>
            </a:prstGeom>
          </p:spPr>
        </p:pic>
        <p:pic>
          <p:nvPicPr>
            <p:cNvPr id="29" name="Picture 28">
              <a:extLst>
                <a:ext uri="{FF2B5EF4-FFF2-40B4-BE49-F238E27FC236}">
                  <a16:creationId xmlns:a16="http://schemas.microsoft.com/office/drawing/2014/main" id="{15E3C8F9-7E34-359D-B726-017EB4B328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4875" y="4554635"/>
              <a:ext cx="985263" cy="1080000"/>
            </a:xfrm>
            <a:prstGeom prst="rect">
              <a:avLst/>
            </a:prstGeom>
          </p:spPr>
        </p:pic>
        <p:sp>
          <p:nvSpPr>
            <p:cNvPr id="38" name="TextBox 37">
              <a:extLst>
                <a:ext uri="{FF2B5EF4-FFF2-40B4-BE49-F238E27FC236}">
                  <a16:creationId xmlns:a16="http://schemas.microsoft.com/office/drawing/2014/main" id="{1961D86E-E198-2942-ADF3-96498420E4AD}"/>
                </a:ext>
              </a:extLst>
            </p:cNvPr>
            <p:cNvSpPr txBox="1"/>
            <p:nvPr/>
          </p:nvSpPr>
          <p:spPr>
            <a:xfrm>
              <a:off x="751380" y="1671607"/>
              <a:ext cx="1519968" cy="461665"/>
            </a:xfrm>
            <a:prstGeom prst="rect">
              <a:avLst/>
            </a:prstGeom>
            <a:noFill/>
          </p:spPr>
          <p:txBody>
            <a:bodyPr wrap="none" rtlCol="0">
              <a:spAutoFit/>
            </a:bodyPr>
            <a:lstStyle/>
            <a:p>
              <a:r>
                <a:rPr lang="en-DE" sz="2400" b="1" dirty="0"/>
                <a:t>Numbers</a:t>
              </a:r>
            </a:p>
          </p:txBody>
        </p:sp>
        <p:sp>
          <p:nvSpPr>
            <p:cNvPr id="51" name="TextBox 50">
              <a:extLst>
                <a:ext uri="{FF2B5EF4-FFF2-40B4-BE49-F238E27FC236}">
                  <a16:creationId xmlns:a16="http://schemas.microsoft.com/office/drawing/2014/main" id="{D60F54E4-19B7-0F00-88CF-C3CDF5DBD2EB}"/>
                </a:ext>
              </a:extLst>
            </p:cNvPr>
            <p:cNvSpPr txBox="1"/>
            <p:nvPr/>
          </p:nvSpPr>
          <p:spPr>
            <a:xfrm>
              <a:off x="10244651" y="1771791"/>
              <a:ext cx="1314784" cy="461665"/>
            </a:xfrm>
            <a:prstGeom prst="rect">
              <a:avLst/>
            </a:prstGeom>
            <a:noFill/>
          </p:spPr>
          <p:txBody>
            <a:bodyPr wrap="none" rtlCol="0">
              <a:spAutoFit/>
            </a:bodyPr>
            <a:lstStyle/>
            <a:p>
              <a:r>
                <a:rPr lang="en-DE" sz="2400" b="1" dirty="0"/>
                <a:t>Sectors</a:t>
              </a:r>
            </a:p>
          </p:txBody>
        </p:sp>
        <p:sp>
          <p:nvSpPr>
            <p:cNvPr id="52" name="TextBox 51">
              <a:extLst>
                <a:ext uri="{FF2B5EF4-FFF2-40B4-BE49-F238E27FC236}">
                  <a16:creationId xmlns:a16="http://schemas.microsoft.com/office/drawing/2014/main" id="{C6D3895A-BA1A-EB26-5693-A65821A6ACAE}"/>
                </a:ext>
              </a:extLst>
            </p:cNvPr>
            <p:cNvSpPr txBox="1"/>
            <p:nvPr/>
          </p:nvSpPr>
          <p:spPr>
            <a:xfrm>
              <a:off x="8005700" y="4920459"/>
              <a:ext cx="833883" cy="338554"/>
            </a:xfrm>
            <a:prstGeom prst="rect">
              <a:avLst/>
            </a:prstGeom>
            <a:noFill/>
          </p:spPr>
          <p:txBody>
            <a:bodyPr wrap="none" rtlCol="0">
              <a:spAutoFit/>
            </a:bodyPr>
            <a:lstStyle/>
            <a:p>
              <a:r>
                <a:rPr lang="en-DE" sz="1600" dirty="0"/>
                <a:t>Energy</a:t>
              </a:r>
            </a:p>
          </p:txBody>
        </p:sp>
        <p:sp>
          <p:nvSpPr>
            <p:cNvPr id="53" name="TextBox 52">
              <a:extLst>
                <a:ext uri="{FF2B5EF4-FFF2-40B4-BE49-F238E27FC236}">
                  <a16:creationId xmlns:a16="http://schemas.microsoft.com/office/drawing/2014/main" id="{6701BDDA-233C-B0FA-5603-41222C8ECA1D}"/>
                </a:ext>
              </a:extLst>
            </p:cNvPr>
            <p:cNvSpPr txBox="1"/>
            <p:nvPr/>
          </p:nvSpPr>
          <p:spPr>
            <a:xfrm>
              <a:off x="9873974" y="3477878"/>
              <a:ext cx="1213617" cy="584775"/>
            </a:xfrm>
            <a:prstGeom prst="rect">
              <a:avLst/>
            </a:prstGeom>
            <a:noFill/>
          </p:spPr>
          <p:txBody>
            <a:bodyPr wrap="square" rtlCol="0">
              <a:spAutoFit/>
            </a:bodyPr>
            <a:lstStyle/>
            <a:p>
              <a:pPr algn="ctr"/>
              <a:r>
                <a:rPr lang="en-DE" sz="1600" dirty="0"/>
                <a:t>Social protection</a:t>
              </a:r>
            </a:p>
          </p:txBody>
        </p:sp>
        <p:sp>
          <p:nvSpPr>
            <p:cNvPr id="54" name="TextBox 53">
              <a:extLst>
                <a:ext uri="{FF2B5EF4-FFF2-40B4-BE49-F238E27FC236}">
                  <a16:creationId xmlns:a16="http://schemas.microsoft.com/office/drawing/2014/main" id="{5B1B49A9-B7D6-3DA1-5BAD-B985C1E166D2}"/>
                </a:ext>
              </a:extLst>
            </p:cNvPr>
            <p:cNvSpPr txBox="1"/>
            <p:nvPr/>
          </p:nvSpPr>
          <p:spPr>
            <a:xfrm>
              <a:off x="7611811" y="3485621"/>
              <a:ext cx="1095172" cy="338554"/>
            </a:xfrm>
            <a:prstGeom prst="rect">
              <a:avLst/>
            </a:prstGeom>
            <a:noFill/>
          </p:spPr>
          <p:txBody>
            <a:bodyPr wrap="none" rtlCol="0">
              <a:spAutoFit/>
            </a:bodyPr>
            <a:lstStyle/>
            <a:p>
              <a:r>
                <a:rPr lang="en-DE" sz="1600" dirty="0"/>
                <a:t>Education</a:t>
              </a:r>
            </a:p>
          </p:txBody>
        </p:sp>
        <p:sp>
          <p:nvSpPr>
            <p:cNvPr id="55" name="TextBox 54">
              <a:extLst>
                <a:ext uri="{FF2B5EF4-FFF2-40B4-BE49-F238E27FC236}">
                  <a16:creationId xmlns:a16="http://schemas.microsoft.com/office/drawing/2014/main" id="{470AB492-4CD9-E580-6311-C1400C4A41CC}"/>
                </a:ext>
              </a:extLst>
            </p:cNvPr>
            <p:cNvSpPr txBox="1"/>
            <p:nvPr/>
          </p:nvSpPr>
          <p:spPr>
            <a:xfrm>
              <a:off x="8677145" y="3119151"/>
              <a:ext cx="1396536" cy="338554"/>
            </a:xfrm>
            <a:prstGeom prst="rect">
              <a:avLst/>
            </a:prstGeom>
            <a:noFill/>
          </p:spPr>
          <p:txBody>
            <a:bodyPr wrap="none" rtlCol="0">
              <a:spAutoFit/>
            </a:bodyPr>
            <a:lstStyle/>
            <a:p>
              <a:r>
                <a:rPr lang="en-DE" sz="1600" dirty="0"/>
                <a:t>Infrastructure</a:t>
              </a:r>
            </a:p>
          </p:txBody>
        </p:sp>
        <p:sp>
          <p:nvSpPr>
            <p:cNvPr id="56" name="TextBox 55">
              <a:extLst>
                <a:ext uri="{FF2B5EF4-FFF2-40B4-BE49-F238E27FC236}">
                  <a16:creationId xmlns:a16="http://schemas.microsoft.com/office/drawing/2014/main" id="{8011CD1B-26C6-748B-464E-A2082E421F83}"/>
                </a:ext>
              </a:extLst>
            </p:cNvPr>
            <p:cNvSpPr txBox="1"/>
            <p:nvPr/>
          </p:nvSpPr>
          <p:spPr>
            <a:xfrm>
              <a:off x="8912056" y="5487008"/>
              <a:ext cx="758926" cy="338554"/>
            </a:xfrm>
            <a:prstGeom prst="rect">
              <a:avLst/>
            </a:prstGeom>
            <a:noFill/>
          </p:spPr>
          <p:txBody>
            <a:bodyPr wrap="none" rtlCol="0">
              <a:spAutoFit/>
            </a:bodyPr>
            <a:lstStyle/>
            <a:p>
              <a:r>
                <a:rPr lang="en-DE" sz="1600"/>
                <a:t>Waste</a:t>
              </a:r>
            </a:p>
          </p:txBody>
        </p:sp>
        <p:sp>
          <p:nvSpPr>
            <p:cNvPr id="57" name="TextBox 56">
              <a:extLst>
                <a:ext uri="{FF2B5EF4-FFF2-40B4-BE49-F238E27FC236}">
                  <a16:creationId xmlns:a16="http://schemas.microsoft.com/office/drawing/2014/main" id="{A2731A97-82D6-754B-9734-EE9B45B71183}"/>
                </a:ext>
              </a:extLst>
            </p:cNvPr>
            <p:cNvSpPr txBox="1"/>
            <p:nvPr/>
          </p:nvSpPr>
          <p:spPr>
            <a:xfrm>
              <a:off x="10003887" y="4827413"/>
              <a:ext cx="776175" cy="338554"/>
            </a:xfrm>
            <a:prstGeom prst="rect">
              <a:avLst/>
            </a:prstGeom>
            <a:noFill/>
          </p:spPr>
          <p:txBody>
            <a:bodyPr wrap="none" rtlCol="0">
              <a:spAutoFit/>
            </a:bodyPr>
            <a:lstStyle/>
            <a:p>
              <a:r>
                <a:rPr lang="en-DE" sz="1600"/>
                <a:t>Health</a:t>
              </a:r>
            </a:p>
          </p:txBody>
        </p:sp>
      </p:grpSp>
      <p:sp>
        <p:nvSpPr>
          <p:cNvPr id="30" name="Slide Number Placeholder 1"/>
          <p:cNvSpPr>
            <a:spLocks noGrp="1"/>
          </p:cNvSpPr>
          <p:nvPr>
            <p:ph type="sldNum" sz="quarter" idx="12"/>
          </p:nvPr>
        </p:nvSpPr>
        <p:spPr>
          <a:xfrm>
            <a:off x="838200" y="6131286"/>
            <a:ext cx="63093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4D4D4D">
                  <a:tint val="75000"/>
                </a:srgbClr>
              </a:solidFill>
              <a:effectLst/>
              <a:uLnTx/>
              <a:uFillTx/>
              <a:ea typeface="+mn-ea"/>
              <a:cs typeface="+mn-cs"/>
            </a:endParaRPr>
          </a:p>
        </p:txBody>
      </p:sp>
    </p:spTree>
    <p:extLst>
      <p:ext uri="{BB962C8B-B14F-4D97-AF65-F5344CB8AC3E}">
        <p14:creationId xmlns:p14="http://schemas.microsoft.com/office/powerpoint/2010/main" val="294189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D4462-29A5-2F16-C1A2-D45AE0DE11BC}"/>
              </a:ext>
            </a:extLst>
          </p:cNvPr>
          <p:cNvSpPr>
            <a:spLocks noGrp="1"/>
          </p:cNvSpPr>
          <p:nvPr>
            <p:ph type="sldNum" sz="quarter" idx="12"/>
          </p:nvPr>
        </p:nvSpPr>
        <p:spPr>
          <a:xfrm>
            <a:off x="838200" y="6131286"/>
            <a:ext cx="2743200" cy="365125"/>
          </a:xfrm>
        </p:spPr>
        <p:txBody>
          <a:bodyPr vert="horz" lIns="91440" tIns="45720" rIns="91440" bIns="45720" rtlCol="0" anchor="ctr">
            <a:normAutofit/>
          </a:bodyPr>
          <a:lstStyle/>
          <a:p>
            <a:pPr>
              <a:spcAft>
                <a:spcPts val="600"/>
              </a:spcAft>
            </a:pPr>
            <a:fld id="{F46C79FD-C571-418B-AB0F-5EE936C85276}" type="slidenum">
              <a:rPr lang="en-GB" smtClean="0"/>
              <a:pPr>
                <a:spcAft>
                  <a:spcPts val="600"/>
                </a:spcAft>
              </a:pPr>
              <a:t>20</a:t>
            </a:fld>
            <a:endParaRPr lang="en-GB" dirty="0"/>
          </a:p>
        </p:txBody>
      </p:sp>
      <p:sp>
        <p:nvSpPr>
          <p:cNvPr id="3" name="Title 2">
            <a:extLst>
              <a:ext uri="{FF2B5EF4-FFF2-40B4-BE49-F238E27FC236}">
                <a16:creationId xmlns:a16="http://schemas.microsoft.com/office/drawing/2014/main" id="{762D2291-B082-2F9E-0F07-798E9A6068BA}"/>
              </a:ext>
            </a:extLst>
          </p:cNvPr>
          <p:cNvSpPr>
            <a:spLocks noGrp="1"/>
          </p:cNvSpPr>
          <p:nvPr>
            <p:ph type="title"/>
          </p:nvPr>
        </p:nvSpPr>
        <p:spPr>
          <a:xfrm>
            <a:off x="1201003" y="361589"/>
            <a:ext cx="10429732" cy="1040279"/>
          </a:xfrm>
        </p:spPr>
        <p:txBody>
          <a:bodyPr vert="horz" lIns="91440" tIns="45720" rIns="91440" bIns="0" rtlCol="0" anchor="b" anchorCtr="0">
            <a:noAutofit/>
          </a:bodyPr>
          <a:lstStyle/>
          <a:p>
            <a:br>
              <a:rPr lang="en-IE" sz="3600" dirty="0"/>
            </a:br>
            <a:r>
              <a:rPr lang="en-IE" sz="3600" dirty="0"/>
              <a:t>5</a:t>
            </a:r>
            <a:r>
              <a:rPr lang="en-US" sz="3600" dirty="0"/>
              <a:t> Looking to the future</a:t>
            </a:r>
            <a:br>
              <a:rPr lang="en-US" sz="3600" dirty="0"/>
            </a:br>
            <a:r>
              <a:rPr lang="en-US" sz="3200" dirty="0"/>
              <a:t>Follow up to the report of the European Court of Auditors</a:t>
            </a:r>
            <a:endParaRPr lang="en-IE" sz="3200" dirty="0"/>
          </a:p>
        </p:txBody>
      </p:sp>
      <p:graphicFrame>
        <p:nvGraphicFramePr>
          <p:cNvPr id="11" name="TextBox 8">
            <a:extLst>
              <a:ext uri="{FF2B5EF4-FFF2-40B4-BE49-F238E27FC236}">
                <a16:creationId xmlns:a16="http://schemas.microsoft.com/office/drawing/2014/main" id="{3F3BBB43-F211-B930-9B05-42D84D78E33D}"/>
              </a:ext>
            </a:extLst>
          </p:cNvPr>
          <p:cNvGraphicFramePr/>
          <p:nvPr>
            <p:extLst>
              <p:ext uri="{D42A27DB-BD31-4B8C-83A1-F6EECF244321}">
                <p14:modId xmlns:p14="http://schemas.microsoft.com/office/powerpoint/2010/main" val="1548646917"/>
              </p:ext>
            </p:extLst>
          </p:nvPr>
        </p:nvGraphicFramePr>
        <p:xfrm>
          <a:off x="838199" y="1825625"/>
          <a:ext cx="10905699" cy="388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95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solidFill>
                  <a:srgbClr val="034EA2"/>
                </a:solidFill>
              </a:rPr>
              <a:t>Thank</a:t>
            </a:r>
            <a:r>
              <a:rPr lang="en-IE" dirty="0"/>
              <a:t> you</a:t>
            </a:r>
            <a:endParaRPr lang="en-GB" dirty="0"/>
          </a:p>
        </p:txBody>
      </p:sp>
      <p:sp>
        <p:nvSpPr>
          <p:cNvPr id="4" name="Slide Number Placeholder 3"/>
          <p:cNvSpPr>
            <a:spLocks noGrp="1"/>
          </p:cNvSpPr>
          <p:nvPr>
            <p:ph type="sldNum" sz="quarter" idx="12"/>
          </p:nvPr>
        </p:nvSpPr>
        <p:spPr/>
        <p:txBody>
          <a:bodyPr/>
          <a:lstStyle/>
          <a:p>
            <a:fld id="{F46C79FD-C571-418B-AB0F-5EE936C85276}" type="slidenum">
              <a:rPr lang="en-GB" smtClean="0"/>
              <a:t>21</a:t>
            </a:fld>
            <a:endParaRPr lang="en-GB" dirty="0"/>
          </a:p>
        </p:txBody>
      </p:sp>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5C7051-21C5-1CF4-323E-9CA1AD88E57E}"/>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3</a:t>
            </a:fld>
            <a:endParaRPr lang="en-GB" dirty="0"/>
          </a:p>
        </p:txBody>
      </p:sp>
      <p:sp>
        <p:nvSpPr>
          <p:cNvPr id="4" name="Title 3">
            <a:extLst>
              <a:ext uri="{FF2B5EF4-FFF2-40B4-BE49-F238E27FC236}">
                <a16:creationId xmlns:a16="http://schemas.microsoft.com/office/drawing/2014/main" id="{AA3E8B91-4F21-13D8-F110-55E3ACEF416A}"/>
              </a:ext>
            </a:extLst>
          </p:cNvPr>
          <p:cNvSpPr>
            <a:spLocks noGrp="1"/>
          </p:cNvSpPr>
          <p:nvPr>
            <p:ph type="title"/>
          </p:nvPr>
        </p:nvSpPr>
        <p:spPr>
          <a:xfrm>
            <a:off x="970722" y="112543"/>
            <a:ext cx="10773176" cy="1153549"/>
          </a:xfrm>
        </p:spPr>
        <p:txBody>
          <a:bodyPr anchor="b">
            <a:noAutofit/>
          </a:bodyPr>
          <a:lstStyle/>
          <a:p>
            <a:r>
              <a:rPr lang="lt-LT" sz="3600" dirty="0"/>
              <a:t>Public </a:t>
            </a:r>
            <a:r>
              <a:rPr lang="en-IE" sz="3600" dirty="0"/>
              <a:t>procurement</a:t>
            </a:r>
            <a:r>
              <a:rPr lang="lt-LT" sz="3600" dirty="0"/>
              <a:t> – </a:t>
            </a:r>
            <a:r>
              <a:rPr lang="en-IE" sz="3600" dirty="0"/>
              <a:t>priorities and new perspective</a:t>
            </a:r>
          </a:p>
        </p:txBody>
      </p:sp>
      <p:graphicFrame>
        <p:nvGraphicFramePr>
          <p:cNvPr id="6" name="Content Placeholder 1">
            <a:extLst>
              <a:ext uri="{FF2B5EF4-FFF2-40B4-BE49-F238E27FC236}">
                <a16:creationId xmlns:a16="http://schemas.microsoft.com/office/drawing/2014/main" id="{916ABDAE-F327-A0C6-27E5-3B56D3A1AE1B}"/>
              </a:ext>
            </a:extLst>
          </p:cNvPr>
          <p:cNvGraphicFramePr>
            <a:graphicFrameLocks noGrp="1"/>
          </p:cNvGraphicFramePr>
          <p:nvPr>
            <p:ph idx="1"/>
            <p:extLst>
              <p:ext uri="{D42A27DB-BD31-4B8C-83A1-F6EECF244321}">
                <p14:modId xmlns:p14="http://schemas.microsoft.com/office/powerpoint/2010/main" val="1800933033"/>
              </p:ext>
            </p:extLst>
          </p:nvPr>
        </p:nvGraphicFramePr>
        <p:xfrm>
          <a:off x="838199" y="1825625"/>
          <a:ext cx="10905699" cy="388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263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1DC240-EF96-3302-E81A-E5A9214CF921}"/>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4</a:t>
            </a:fld>
            <a:endParaRPr lang="en-GB" dirty="0"/>
          </a:p>
        </p:txBody>
      </p:sp>
      <p:sp>
        <p:nvSpPr>
          <p:cNvPr id="4" name="Title 3">
            <a:extLst>
              <a:ext uri="{FF2B5EF4-FFF2-40B4-BE49-F238E27FC236}">
                <a16:creationId xmlns:a16="http://schemas.microsoft.com/office/drawing/2014/main" id="{8926158A-A7A5-1D69-9DC5-96F8CF8B2CDD}"/>
              </a:ext>
            </a:extLst>
          </p:cNvPr>
          <p:cNvSpPr>
            <a:spLocks noGrp="1"/>
          </p:cNvSpPr>
          <p:nvPr>
            <p:ph type="title"/>
          </p:nvPr>
        </p:nvSpPr>
        <p:spPr>
          <a:xfrm>
            <a:off x="970722" y="482860"/>
            <a:ext cx="10515600" cy="782357"/>
          </a:xfrm>
        </p:spPr>
        <p:txBody>
          <a:bodyPr anchor="b">
            <a:normAutofit/>
          </a:bodyPr>
          <a:lstStyle/>
          <a:p>
            <a:r>
              <a:rPr lang="en-IE" dirty="0"/>
              <a:t>1 (A) </a:t>
            </a:r>
            <a:r>
              <a:rPr lang="en-US" dirty="0"/>
              <a:t>General legal framework</a:t>
            </a:r>
            <a:endParaRPr lang="en-IE" dirty="0"/>
          </a:p>
        </p:txBody>
      </p:sp>
      <p:graphicFrame>
        <p:nvGraphicFramePr>
          <p:cNvPr id="6" name="Content Placeholder 1">
            <a:extLst>
              <a:ext uri="{FF2B5EF4-FFF2-40B4-BE49-F238E27FC236}">
                <a16:creationId xmlns:a16="http://schemas.microsoft.com/office/drawing/2014/main" id="{6B9046F9-F66E-D658-3625-8213C5D27514}"/>
              </a:ext>
            </a:extLst>
          </p:cNvPr>
          <p:cNvGraphicFramePr>
            <a:graphicFrameLocks noGrp="1"/>
          </p:cNvGraphicFramePr>
          <p:nvPr>
            <p:ph idx="1"/>
            <p:extLst>
              <p:ext uri="{D42A27DB-BD31-4B8C-83A1-F6EECF244321}">
                <p14:modId xmlns:p14="http://schemas.microsoft.com/office/powerpoint/2010/main" val="1181388697"/>
              </p:ext>
            </p:extLst>
          </p:nvPr>
        </p:nvGraphicFramePr>
        <p:xfrm>
          <a:off x="838199" y="1825625"/>
          <a:ext cx="10905699" cy="388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73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3733E7A3-342A-1DC6-5715-5F34AD3B4E1C}"/>
              </a:ext>
            </a:extLst>
          </p:cNvPr>
          <p:cNvSpPr>
            <a:spLocks noGrp="1"/>
          </p:cNvSpPr>
          <p:nvPr>
            <p:ph type="sldNum" sz="quarter" idx="12"/>
          </p:nvPr>
        </p:nvSpPr>
        <p:spPr>
          <a:xfrm>
            <a:off x="838200" y="6131286"/>
            <a:ext cx="2743200" cy="365125"/>
          </a:xfrm>
        </p:spPr>
        <p:txBody>
          <a:bodyPr/>
          <a:lstStyle/>
          <a:p>
            <a:pPr>
              <a:spcAft>
                <a:spcPts val="600"/>
              </a:spcAft>
            </a:pPr>
            <a:fld id="{F46C79FD-C571-418B-AB0F-5EE936C85276}" type="slidenum">
              <a:rPr lang="en-GB" smtClean="0"/>
              <a:pPr>
                <a:spcAft>
                  <a:spcPts val="600"/>
                </a:spcAft>
              </a:pPr>
              <a:t>5</a:t>
            </a:fld>
            <a:endParaRPr lang="en-GB" dirty="0"/>
          </a:p>
        </p:txBody>
      </p:sp>
      <p:sp>
        <p:nvSpPr>
          <p:cNvPr id="4" name="Title 3">
            <a:extLst>
              <a:ext uri="{FF2B5EF4-FFF2-40B4-BE49-F238E27FC236}">
                <a16:creationId xmlns:a16="http://schemas.microsoft.com/office/drawing/2014/main" id="{BF0178AD-DEFE-A25E-85CD-68D9A85B3A03}"/>
              </a:ext>
            </a:extLst>
          </p:cNvPr>
          <p:cNvSpPr>
            <a:spLocks noGrp="1"/>
          </p:cNvSpPr>
          <p:nvPr>
            <p:ph type="title"/>
          </p:nvPr>
        </p:nvSpPr>
        <p:spPr>
          <a:xfrm>
            <a:off x="970722" y="482860"/>
            <a:ext cx="10515600" cy="782357"/>
          </a:xfrm>
        </p:spPr>
        <p:txBody>
          <a:bodyPr anchor="b">
            <a:normAutofit/>
          </a:bodyPr>
          <a:lstStyle/>
          <a:p>
            <a:r>
              <a:rPr lang="en-IE" dirty="0"/>
              <a:t>1 (B) Sectoral legal framework</a:t>
            </a:r>
          </a:p>
        </p:txBody>
      </p:sp>
      <p:graphicFrame>
        <p:nvGraphicFramePr>
          <p:cNvPr id="6" name="Content Placeholder 1">
            <a:extLst>
              <a:ext uri="{FF2B5EF4-FFF2-40B4-BE49-F238E27FC236}">
                <a16:creationId xmlns:a16="http://schemas.microsoft.com/office/drawing/2014/main" id="{1EBBC364-8428-3755-F58F-5B71D30612AC}"/>
              </a:ext>
            </a:extLst>
          </p:cNvPr>
          <p:cNvGraphicFramePr>
            <a:graphicFrameLocks noGrp="1"/>
          </p:cNvGraphicFramePr>
          <p:nvPr>
            <p:ph idx="1"/>
            <p:extLst>
              <p:ext uri="{D42A27DB-BD31-4B8C-83A1-F6EECF244321}">
                <p14:modId xmlns:p14="http://schemas.microsoft.com/office/powerpoint/2010/main" val="4184305909"/>
              </p:ext>
            </p:extLst>
          </p:nvPr>
        </p:nvGraphicFramePr>
        <p:xfrm>
          <a:off x="838199" y="1825625"/>
          <a:ext cx="10905699" cy="388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11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B67D3-F698-EDF1-EA7A-CE96B43858E3}"/>
              </a:ext>
            </a:extLst>
          </p:cNvPr>
          <p:cNvSpPr>
            <a:spLocks noGrp="1"/>
          </p:cNvSpPr>
          <p:nvPr>
            <p:ph idx="1"/>
          </p:nvPr>
        </p:nvSpPr>
        <p:spPr/>
        <p:txBody>
          <a:bodyPr/>
          <a:lstStyle/>
          <a:p>
            <a:endParaRPr lang="en-IE" dirty="0"/>
          </a:p>
        </p:txBody>
      </p:sp>
      <p:sp>
        <p:nvSpPr>
          <p:cNvPr id="3" name="Title 2">
            <a:extLst>
              <a:ext uri="{FF2B5EF4-FFF2-40B4-BE49-F238E27FC236}">
                <a16:creationId xmlns:a16="http://schemas.microsoft.com/office/drawing/2014/main" id="{9A8FA1DC-22D6-54F7-DBAD-98C7539705C8}"/>
              </a:ext>
            </a:extLst>
          </p:cNvPr>
          <p:cNvSpPr>
            <a:spLocks noGrp="1"/>
          </p:cNvSpPr>
          <p:nvPr>
            <p:ph type="title"/>
          </p:nvPr>
        </p:nvSpPr>
        <p:spPr/>
        <p:txBody>
          <a:bodyPr/>
          <a:lstStyle/>
          <a:p>
            <a:r>
              <a:rPr lang="en-IE" dirty="0"/>
              <a:t>Regulations</a:t>
            </a:r>
          </a:p>
        </p:txBody>
      </p:sp>
      <p:graphicFrame>
        <p:nvGraphicFramePr>
          <p:cNvPr id="4" name="Table 5">
            <a:extLst>
              <a:ext uri="{FF2B5EF4-FFF2-40B4-BE49-F238E27FC236}">
                <a16:creationId xmlns:a16="http://schemas.microsoft.com/office/drawing/2014/main" id="{86DF8B29-CBA8-8D1E-8C83-7FF9CF74E5C4}"/>
              </a:ext>
            </a:extLst>
          </p:cNvPr>
          <p:cNvGraphicFramePr>
            <a:graphicFrameLocks noGrp="1"/>
          </p:cNvGraphicFramePr>
          <p:nvPr>
            <p:extLst>
              <p:ext uri="{D42A27DB-BD31-4B8C-83A1-F6EECF244321}">
                <p14:modId xmlns:p14="http://schemas.microsoft.com/office/powerpoint/2010/main" val="1047643864"/>
              </p:ext>
            </p:extLst>
          </p:nvPr>
        </p:nvGraphicFramePr>
        <p:xfrm>
          <a:off x="0" y="0"/>
          <a:ext cx="12192000" cy="6858000"/>
        </p:xfrm>
        <a:graphic>
          <a:graphicData uri="http://schemas.openxmlformats.org/drawingml/2006/table">
            <a:tbl>
              <a:tblPr firstRow="1" bandRow="1">
                <a:tableStyleId>{8A107856-5554-42FB-B03E-39F5DBC370BA}</a:tableStyleId>
              </a:tblPr>
              <a:tblGrid>
                <a:gridCol w="4712976">
                  <a:extLst>
                    <a:ext uri="{9D8B030D-6E8A-4147-A177-3AD203B41FA5}">
                      <a16:colId xmlns:a16="http://schemas.microsoft.com/office/drawing/2014/main" val="386328863"/>
                    </a:ext>
                  </a:extLst>
                </a:gridCol>
                <a:gridCol w="5307324">
                  <a:extLst>
                    <a:ext uri="{9D8B030D-6E8A-4147-A177-3AD203B41FA5}">
                      <a16:colId xmlns:a16="http://schemas.microsoft.com/office/drawing/2014/main" val="364728960"/>
                    </a:ext>
                  </a:extLst>
                </a:gridCol>
                <a:gridCol w="2171700">
                  <a:extLst>
                    <a:ext uri="{9D8B030D-6E8A-4147-A177-3AD203B41FA5}">
                      <a16:colId xmlns:a16="http://schemas.microsoft.com/office/drawing/2014/main" val="3215368396"/>
                    </a:ext>
                  </a:extLst>
                </a:gridCol>
              </a:tblGrid>
              <a:tr h="362683">
                <a:tc>
                  <a:txBody>
                    <a:bodyPr/>
                    <a:lstStyle/>
                    <a:p>
                      <a:pPr algn="l"/>
                      <a:r>
                        <a:rPr lang="en-US" sz="1600" b="1" dirty="0"/>
                        <a:t>REGULATION</a:t>
                      </a:r>
                      <a:endParaRPr lang="en-I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en-IE" sz="1600" dirty="0"/>
                        <a:t>DESCRIPTION OF PP PROVISIONS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en-IE" sz="1600" dirty="0"/>
                        <a:t>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1604136"/>
                  </a:ext>
                </a:extLst>
              </a:tr>
              <a:tr h="1252904">
                <a:tc>
                  <a:txBody>
                    <a:bodyPr/>
                    <a:lstStyle/>
                    <a:p>
                      <a:r>
                        <a:rPr lang="en-US" sz="1400" b="1" u="sng" dirty="0"/>
                        <a:t>Chips Act (ECA)</a:t>
                      </a:r>
                      <a:r>
                        <a:rPr lang="en-US" sz="1400" b="0" u="none" dirty="0"/>
                        <a:t>. Regulation (EU) 2023/1781 of the European Parliament and of the Council of 13 September 2023 establishing a framework of measures for strengthening Europe’s semiconductor ecosystem and amending Regulation (EU) 2021/694</a:t>
                      </a:r>
                      <a:endParaRPr lang="en-IE" sz="14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b="1" dirty="0"/>
                        <a:t>Common purchasing: </a:t>
                      </a:r>
                      <a:r>
                        <a:rPr lang="en-IE" sz="1400" b="0" dirty="0"/>
                        <a:t>If risk of serious disruption in the supply of semiconductors the Commission could act as a central purchasing body. An extraordinary meeting to discuss joint purchasing as a preventive measure could be arranged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21 Sept 2023.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8801534"/>
                  </a:ext>
                </a:extLst>
              </a:tr>
              <a:tr h="1483702">
                <a:tc>
                  <a:txBody>
                    <a:bodyPr/>
                    <a:lstStyle/>
                    <a:p>
                      <a:r>
                        <a:rPr lang="en-IE" sz="1400" b="1" u="sng" dirty="0"/>
                        <a:t>Batteries. </a:t>
                      </a:r>
                      <a:r>
                        <a:rPr lang="en-US" sz="1400" dirty="0"/>
                        <a:t>Regulation (EU) 2023/1542 of the European Parliament and of the Council of 12 July 2023 concerning batteries and waste batteries, amending Directive 2008/98/EC and Regulation (EU) 2019/1020 and repealing Directive 2006/66/EC </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t>Technical specification and award criteria</a:t>
                      </a:r>
                      <a:r>
                        <a:rPr lang="en-US" sz="1400" dirty="0"/>
                        <a:t>: Requires public buyers when procuring batteries or products containing batteries to consider their environmental impact to ensure that such impacts are kept to a minimum. To this effect, they shall include technical specifications and award criteria based on the criteria enshrined in the Regulation </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17 August 2023. Apply from 18 February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768050"/>
                  </a:ext>
                </a:extLst>
              </a:tr>
              <a:tr h="1252904">
                <a:tc>
                  <a:txBody>
                    <a:bodyPr/>
                    <a:lstStyle/>
                    <a:p>
                      <a:r>
                        <a:rPr lang="en-IE" sz="1400" b="1" u="sng" dirty="0"/>
                        <a:t>Ammunition production (ASAP). </a:t>
                      </a:r>
                      <a:r>
                        <a:rPr lang="en-US" sz="1400" b="0" u="none" dirty="0"/>
                        <a:t>Regulation (EU) 2023/1525 of the European Parliament and of the Council of 20 July 2023 on supporting ammunition production</a:t>
                      </a:r>
                      <a:endParaRPr lang="en-IE" sz="14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b="1" dirty="0"/>
                        <a:t>Facilitate joint procurements and award criteria</a:t>
                      </a:r>
                      <a:r>
                        <a:rPr lang="en-IE"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Sets award criteria measuring the contribution of the proposals to the </a:t>
                      </a:r>
                      <a:r>
                        <a:rPr lang="en-IE" sz="1400" kern="1200" dirty="0">
                          <a:solidFill>
                            <a:schemeClr val="dk1"/>
                          </a:solidFill>
                          <a:effectLst/>
                          <a:latin typeface="+mn-lt"/>
                          <a:ea typeface="+mn-ea"/>
                          <a:cs typeface="+mn-cs"/>
                        </a:rPr>
                        <a:t>r</a:t>
                      </a:r>
                      <a:r>
                        <a:rPr lang="en-IE" sz="1400" dirty="0"/>
                        <a:t>einforcement of EU industrial production capacities for ammunition and missiles</a:t>
                      </a:r>
                      <a:r>
                        <a:rPr lang="en-GB" sz="1400" kern="1200" dirty="0">
                          <a:solidFill>
                            <a:schemeClr val="dk1"/>
                          </a:solidFill>
                          <a:effectLst/>
                          <a:latin typeface="+mn-lt"/>
                          <a:ea typeface="+mn-ea"/>
                          <a:cs typeface="+mn-cs"/>
                        </a:rPr>
                        <a:t>, like the increase in production capacity in the Union or the reduction of the delivery lead time</a:t>
                      </a:r>
                      <a:endParaRPr lang="en-IE"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25 July 2023</a:t>
                      </a:r>
                      <a:endParaRPr lang="en-IE" sz="1400"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5811609"/>
                  </a:ext>
                </a:extLst>
              </a:tr>
              <a:tr h="1483702">
                <a:tc>
                  <a:txBody>
                    <a:bodyPr/>
                    <a:lstStyle/>
                    <a:p>
                      <a:r>
                        <a:rPr lang="en-US" sz="1400" b="1" u="sng" dirty="0"/>
                        <a:t>Deforestation.</a:t>
                      </a:r>
                      <a:r>
                        <a:rPr lang="en-US" sz="1400" dirty="0"/>
                        <a:t> Regulation (EU) 2023/1115 of the European Parliament and of the Council of 31 May 2023 on the making available on the Union market and the export from the Union of certain commodities and products associated with deforestation and forest degradation and repealing Regulation (EU) No 995/2010</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b="1" dirty="0"/>
                        <a:t>Exclusion ground: </a:t>
                      </a:r>
                      <a:r>
                        <a:rPr lang="en-IE" sz="1400" b="0" dirty="0"/>
                        <a:t>MS </a:t>
                      </a:r>
                      <a:r>
                        <a:rPr lang="en-US" sz="1400" b="0" noProof="0" dirty="0"/>
                        <a:t>must lay down </a:t>
                      </a:r>
                      <a:r>
                        <a:rPr lang="en-US" sz="1400" b="0" dirty="0"/>
                        <a:t>penalties, applicable to infringements of the Deforestation regulation</a:t>
                      </a:r>
                      <a:r>
                        <a:rPr lang="en-IE" sz="1400" b="0" dirty="0"/>
                        <a:t> that shall include a temporary exclusion (max 12 months) from public procurement processes and access to public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Entered into force 29 June 2023. Apply to products produced after 31 December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2213616"/>
                  </a:ext>
                </a:extLst>
              </a:tr>
              <a:tr h="1022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Foreign Subsidies (FSR).</a:t>
                      </a:r>
                      <a:r>
                        <a:rPr lang="en-US" sz="1400" dirty="0"/>
                        <a:t> Regulation (EU) 2022/2560 of the European Parliament and of the Council of 14 December 2022 on foreign subsidies distorting the internal market </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b="1" dirty="0"/>
                        <a:t>In-depth review and suspension of awards:</a:t>
                      </a:r>
                      <a:r>
                        <a:rPr lang="en-IE" sz="1400" b="0" dirty="0"/>
                        <a:t> </a:t>
                      </a:r>
                      <a:r>
                        <a:rPr lang="en-US" sz="1400" b="0" dirty="0"/>
                        <a:t>Specifies the notification obligation and forms for public procurement procedures involving foreign subsidies; </a:t>
                      </a:r>
                      <a:r>
                        <a:rPr lang="en-IE" sz="1400" b="0" dirty="0"/>
                        <a:t>Commission can open in-dept reviews and adopt decisions prohibiting awards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12 Jan 2023. Apply from 12 July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06464"/>
                  </a:ext>
                </a:extLst>
              </a:tr>
            </a:tbl>
          </a:graphicData>
        </a:graphic>
      </p:graphicFrame>
    </p:spTree>
    <p:extLst>
      <p:ext uri="{BB962C8B-B14F-4D97-AF65-F5344CB8AC3E}">
        <p14:creationId xmlns:p14="http://schemas.microsoft.com/office/powerpoint/2010/main" val="111436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B67D3-F698-EDF1-EA7A-CE96B43858E3}"/>
              </a:ext>
            </a:extLst>
          </p:cNvPr>
          <p:cNvSpPr>
            <a:spLocks noGrp="1"/>
          </p:cNvSpPr>
          <p:nvPr>
            <p:ph idx="1"/>
          </p:nvPr>
        </p:nvSpPr>
        <p:spPr/>
        <p:txBody>
          <a:bodyPr/>
          <a:lstStyle/>
          <a:p>
            <a:endParaRPr lang="en-IE" dirty="0"/>
          </a:p>
        </p:txBody>
      </p:sp>
      <p:sp>
        <p:nvSpPr>
          <p:cNvPr id="3" name="Title 2">
            <a:extLst>
              <a:ext uri="{FF2B5EF4-FFF2-40B4-BE49-F238E27FC236}">
                <a16:creationId xmlns:a16="http://schemas.microsoft.com/office/drawing/2014/main" id="{9A8FA1DC-22D6-54F7-DBAD-98C7539705C8}"/>
              </a:ext>
            </a:extLst>
          </p:cNvPr>
          <p:cNvSpPr>
            <a:spLocks noGrp="1"/>
          </p:cNvSpPr>
          <p:nvPr>
            <p:ph type="title"/>
          </p:nvPr>
        </p:nvSpPr>
        <p:spPr/>
        <p:txBody>
          <a:bodyPr/>
          <a:lstStyle/>
          <a:p>
            <a:r>
              <a:rPr lang="en-IE" dirty="0"/>
              <a:t>Regulations</a:t>
            </a:r>
          </a:p>
        </p:txBody>
      </p:sp>
      <p:graphicFrame>
        <p:nvGraphicFramePr>
          <p:cNvPr id="4" name="Table 5">
            <a:extLst>
              <a:ext uri="{FF2B5EF4-FFF2-40B4-BE49-F238E27FC236}">
                <a16:creationId xmlns:a16="http://schemas.microsoft.com/office/drawing/2014/main" id="{86DF8B29-CBA8-8D1E-8C83-7FF9CF74E5C4}"/>
              </a:ext>
            </a:extLst>
          </p:cNvPr>
          <p:cNvGraphicFramePr>
            <a:graphicFrameLocks noGrp="1"/>
          </p:cNvGraphicFramePr>
          <p:nvPr>
            <p:extLst>
              <p:ext uri="{D42A27DB-BD31-4B8C-83A1-F6EECF244321}">
                <p14:modId xmlns:p14="http://schemas.microsoft.com/office/powerpoint/2010/main" val="3271827612"/>
              </p:ext>
            </p:extLst>
          </p:nvPr>
        </p:nvGraphicFramePr>
        <p:xfrm>
          <a:off x="18623" y="0"/>
          <a:ext cx="12173377" cy="6858000"/>
        </p:xfrm>
        <a:graphic>
          <a:graphicData uri="http://schemas.openxmlformats.org/drawingml/2006/table">
            <a:tbl>
              <a:tblPr firstRow="1" bandRow="1">
                <a:tableStyleId>{8A107856-5554-42FB-B03E-39F5DBC370BA}</a:tableStyleId>
              </a:tblPr>
              <a:tblGrid>
                <a:gridCol w="5280330">
                  <a:extLst>
                    <a:ext uri="{9D8B030D-6E8A-4147-A177-3AD203B41FA5}">
                      <a16:colId xmlns:a16="http://schemas.microsoft.com/office/drawing/2014/main" val="386328863"/>
                    </a:ext>
                  </a:extLst>
                </a:gridCol>
                <a:gridCol w="4531060">
                  <a:extLst>
                    <a:ext uri="{9D8B030D-6E8A-4147-A177-3AD203B41FA5}">
                      <a16:colId xmlns:a16="http://schemas.microsoft.com/office/drawing/2014/main" val="364728960"/>
                    </a:ext>
                  </a:extLst>
                </a:gridCol>
                <a:gridCol w="2361987">
                  <a:extLst>
                    <a:ext uri="{9D8B030D-6E8A-4147-A177-3AD203B41FA5}">
                      <a16:colId xmlns:a16="http://schemas.microsoft.com/office/drawing/2014/main" val="3215368396"/>
                    </a:ext>
                  </a:extLst>
                </a:gridCol>
              </a:tblGrid>
              <a:tr h="376929">
                <a:tc>
                  <a:txBody>
                    <a:bodyPr/>
                    <a:lstStyle/>
                    <a:p>
                      <a:pPr algn="l"/>
                      <a:r>
                        <a:rPr lang="en-US" sz="1600" b="1" dirty="0"/>
                        <a:t>REGULATION</a:t>
                      </a:r>
                      <a:endParaRPr lang="en-I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en-IE" sz="1600" dirty="0"/>
                        <a:t>DESCRIPTION OF PP PROVISIONS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en-IE" sz="1600" dirty="0"/>
                        <a:t>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1604136"/>
                  </a:ext>
                </a:extLst>
              </a:tr>
              <a:tr h="974007">
                <a:tc>
                  <a:txBody>
                    <a:bodyPr/>
                    <a:lstStyle/>
                    <a:p>
                      <a:r>
                        <a:rPr lang="en-US" sz="1400" b="1" u="sng" dirty="0"/>
                        <a:t>Cross-boarder threats to health</a:t>
                      </a:r>
                      <a:r>
                        <a:rPr lang="en-US" sz="1400" b="0" u="none" dirty="0"/>
                        <a:t>. Regulation (EU) 2022/2371 of the European Parliament and of the Council of 23 November 2022 on serious cross-border threats to health and repealing Decision No 1082/2013/EU</a:t>
                      </a:r>
                      <a:endParaRPr lang="en-IE" sz="14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t>Joint procurement of medical countermeasures: </a:t>
                      </a:r>
                      <a:r>
                        <a:rPr lang="en-US" sz="1400" b="0" dirty="0"/>
                        <a:t>Commission and any of the MS may engage in a joint procurement with a view to the advance purchase of medical countermeasures</a:t>
                      </a:r>
                      <a:endParaRPr lang="en-I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26 Dec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768050"/>
                  </a:ext>
                </a:extLst>
              </a:tr>
              <a:tr h="977163">
                <a:tc>
                  <a:txBody>
                    <a:bodyPr/>
                    <a:lstStyle/>
                    <a:p>
                      <a:r>
                        <a:rPr lang="en-US" sz="1400" b="1" u="sng" dirty="0"/>
                        <a:t>Medical Countermeasures.</a:t>
                      </a:r>
                      <a:r>
                        <a:rPr lang="en-US" sz="1400" b="1" u="none" dirty="0"/>
                        <a:t> </a:t>
                      </a:r>
                      <a:r>
                        <a:rPr lang="en-US" sz="1400" dirty="0"/>
                        <a:t>Council Regulation (EU) 2022/2372 of 24 October 2022 on a framework of measures for ensuring the supply of crisis-relevant medical countermeasures in the event of a public health emergency at Union level</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t>Framework of measures concerning procurement: </a:t>
                      </a:r>
                      <a:r>
                        <a:rPr lang="en-US" sz="1400" b="0" dirty="0"/>
                        <a:t>Procurement, purchase and manufacturing of crisis-relevant medical </a:t>
                      </a:r>
                      <a:endParaRPr lang="en-I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Adopted on 24 Oct 2022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584893"/>
                  </a:ext>
                </a:extLst>
              </a:tr>
              <a:tr h="1633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International Procurement Instrument (IPI). </a:t>
                      </a:r>
                      <a:r>
                        <a:rPr lang="en-US" sz="1400" dirty="0"/>
                        <a:t>Regulation (EU) 2022/1031 of the European Parliament and of the Council of 23 June 2022 on the access of third-country economic operators, goods and services to the Union’s public procurement and concession markets and procedures supporting negotiations on access of Union economic operators, goods and services to the public procurement and concession markets of third countries</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b="1" dirty="0"/>
                        <a:t>Trade policy tool: </a:t>
                      </a:r>
                      <a:r>
                        <a:rPr lang="en-IE" sz="1400" b="0" dirty="0"/>
                        <a:t>Promotes a level playing field in access to public procurement and concession markets in third countries. Allows EU to limit or exclude access to its public procurement markets by economic operators, goods or services from third countries that do not offer similar access to EU 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29 Aug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06464"/>
                  </a:ext>
                </a:extLst>
              </a:tr>
              <a:tr h="822389">
                <a:tc>
                  <a:txBody>
                    <a:bodyPr/>
                    <a:lstStyle/>
                    <a:p>
                      <a:r>
                        <a:rPr lang="en-IE" sz="1400" b="1" u="sng" dirty="0"/>
                        <a:t>Russian Sanctions</a:t>
                      </a:r>
                      <a:r>
                        <a:rPr lang="en-IE" sz="1400" b="0" u="none" dirty="0"/>
                        <a:t>. </a:t>
                      </a:r>
                      <a:r>
                        <a:rPr lang="en-US" sz="1400" b="0" u="none" dirty="0"/>
                        <a:t>Council Regulation (EU) No 833/2014 of 31 July 2014 concerning restrictive measures in view of Russia's actions </a:t>
                      </a:r>
                      <a:r>
                        <a:rPr lang="en-GB" sz="1400" b="0" u="none" noProof="0" dirty="0"/>
                        <a:t>destabilising</a:t>
                      </a:r>
                      <a:r>
                        <a:rPr lang="en-US" sz="1400" b="0" u="none" dirty="0"/>
                        <a:t> the situation in Ukraine</a:t>
                      </a:r>
                      <a:endParaRPr lang="en-IE" sz="14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t>Exclusion ground</a:t>
                      </a:r>
                      <a:r>
                        <a:rPr lang="en-US" sz="1400" dirty="0"/>
                        <a:t>: Exclusion of Russian contractors, subcontractors and persons in control</a:t>
                      </a:r>
                      <a:endParaRPr lang="en-I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9 April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250361"/>
                  </a:ext>
                </a:extLst>
              </a:tr>
              <a:tr h="2073693">
                <a:tc>
                  <a:txBody>
                    <a:bodyPr/>
                    <a:lstStyle/>
                    <a:p>
                      <a:r>
                        <a:rPr lang="en-US" sz="1400" b="1" u="sng" dirty="0"/>
                        <a:t>Exercise of Union’s rights under ITAs</a:t>
                      </a:r>
                      <a:r>
                        <a:rPr lang="en-US" sz="1400" b="0" u="none" dirty="0"/>
                        <a:t>. Regulation (EU) No 654/2014 of the European Parliament and of the Council of 15 May 2014 concerning the exercise of the Union's rights for the application and enforcement of international trade rules and amending Council Regulation (EC) No 3286/94 laying down Community procedures in the field of the common commercial policy in order to ensure the exercise of the Community's rights under international trade rules, in particular those established under the auspices of the World Trade Organization</a:t>
                      </a:r>
                      <a:endParaRPr lang="en-IE" sz="14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a:t>Exclusion ground and mandatory price penalty: </a:t>
                      </a:r>
                      <a:r>
                        <a:rPr lang="en-US" sz="1400" b="0" dirty="0"/>
                        <a:t>Exclusion of economic operators as international retortion</a:t>
                      </a:r>
                      <a:endParaRPr lang="en-I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400" dirty="0"/>
                        <a:t>Enter into force 25 Nov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2118074"/>
                  </a:ext>
                </a:extLst>
              </a:tr>
            </a:tbl>
          </a:graphicData>
        </a:graphic>
      </p:graphicFrame>
    </p:spTree>
    <p:extLst>
      <p:ext uri="{BB962C8B-B14F-4D97-AF65-F5344CB8AC3E}">
        <p14:creationId xmlns:p14="http://schemas.microsoft.com/office/powerpoint/2010/main" val="170984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B67D3-F698-EDF1-EA7A-CE96B43858E3}"/>
              </a:ext>
            </a:extLst>
          </p:cNvPr>
          <p:cNvSpPr>
            <a:spLocks noGrp="1"/>
          </p:cNvSpPr>
          <p:nvPr>
            <p:ph idx="1"/>
          </p:nvPr>
        </p:nvSpPr>
        <p:spPr/>
        <p:txBody>
          <a:bodyPr/>
          <a:lstStyle/>
          <a:p>
            <a:endParaRPr lang="en-IE" dirty="0"/>
          </a:p>
        </p:txBody>
      </p:sp>
      <p:sp>
        <p:nvSpPr>
          <p:cNvPr id="3" name="Title 2">
            <a:extLst>
              <a:ext uri="{FF2B5EF4-FFF2-40B4-BE49-F238E27FC236}">
                <a16:creationId xmlns:a16="http://schemas.microsoft.com/office/drawing/2014/main" id="{9A8FA1DC-22D6-54F7-DBAD-98C7539705C8}"/>
              </a:ext>
            </a:extLst>
          </p:cNvPr>
          <p:cNvSpPr>
            <a:spLocks noGrp="1"/>
          </p:cNvSpPr>
          <p:nvPr>
            <p:ph type="title"/>
          </p:nvPr>
        </p:nvSpPr>
        <p:spPr/>
        <p:txBody>
          <a:bodyPr/>
          <a:lstStyle/>
          <a:p>
            <a:r>
              <a:rPr lang="en-IE" dirty="0">
                <a:solidFill>
                  <a:schemeClr val="accent3">
                    <a:lumMod val="50000"/>
                  </a:schemeClr>
                </a:solidFill>
              </a:rPr>
              <a:t>Directives</a:t>
            </a:r>
          </a:p>
        </p:txBody>
      </p:sp>
      <p:graphicFrame>
        <p:nvGraphicFramePr>
          <p:cNvPr id="4" name="Table 5">
            <a:extLst>
              <a:ext uri="{FF2B5EF4-FFF2-40B4-BE49-F238E27FC236}">
                <a16:creationId xmlns:a16="http://schemas.microsoft.com/office/drawing/2014/main" id="{27B1A58E-CD19-ABC3-5FD2-70451F941600}"/>
              </a:ext>
            </a:extLst>
          </p:cNvPr>
          <p:cNvGraphicFramePr>
            <a:graphicFrameLocks noGrp="1"/>
          </p:cNvGraphicFramePr>
          <p:nvPr>
            <p:extLst>
              <p:ext uri="{D42A27DB-BD31-4B8C-83A1-F6EECF244321}">
                <p14:modId xmlns:p14="http://schemas.microsoft.com/office/powerpoint/2010/main" val="3438261812"/>
              </p:ext>
            </p:extLst>
          </p:nvPr>
        </p:nvGraphicFramePr>
        <p:xfrm>
          <a:off x="0" y="0"/>
          <a:ext cx="12192000" cy="6858000"/>
        </p:xfrm>
        <a:graphic>
          <a:graphicData uri="http://schemas.openxmlformats.org/drawingml/2006/table">
            <a:tbl>
              <a:tblPr firstRow="1" bandRow="1">
                <a:tableStyleId>{8A107856-5554-42FB-B03E-39F5DBC370BA}</a:tableStyleId>
              </a:tblPr>
              <a:tblGrid>
                <a:gridCol w="5425440">
                  <a:extLst>
                    <a:ext uri="{9D8B030D-6E8A-4147-A177-3AD203B41FA5}">
                      <a16:colId xmlns:a16="http://schemas.microsoft.com/office/drawing/2014/main" val="386328863"/>
                    </a:ext>
                  </a:extLst>
                </a:gridCol>
                <a:gridCol w="4724400">
                  <a:extLst>
                    <a:ext uri="{9D8B030D-6E8A-4147-A177-3AD203B41FA5}">
                      <a16:colId xmlns:a16="http://schemas.microsoft.com/office/drawing/2014/main" val="364728960"/>
                    </a:ext>
                  </a:extLst>
                </a:gridCol>
                <a:gridCol w="2042160">
                  <a:extLst>
                    <a:ext uri="{9D8B030D-6E8A-4147-A177-3AD203B41FA5}">
                      <a16:colId xmlns:a16="http://schemas.microsoft.com/office/drawing/2014/main" val="3215368396"/>
                    </a:ext>
                  </a:extLst>
                </a:gridCol>
              </a:tblGrid>
              <a:tr h="872556">
                <a:tc>
                  <a:txBody>
                    <a:bodyPr/>
                    <a:lstStyle/>
                    <a:p>
                      <a:pPr algn="ctr"/>
                      <a:r>
                        <a:rPr lang="en-US" sz="1600" b="1" dirty="0">
                          <a:solidFill>
                            <a:schemeClr val="bg1"/>
                          </a:solidFill>
                        </a:rPr>
                        <a:t>DIRECTIVES</a:t>
                      </a:r>
                      <a:endParaRPr lang="en-IE"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E" sz="1600" dirty="0">
                          <a:solidFill>
                            <a:schemeClr val="bg1"/>
                          </a:solidFill>
                        </a:rPr>
                        <a:t>DESCRIPTION OF PP PROVISIONS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E" sz="1600" dirty="0">
                          <a:solidFill>
                            <a:schemeClr val="bg1"/>
                          </a:solidFill>
                        </a:rPr>
                        <a:t>STATE OF PLAY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511604136"/>
                  </a:ext>
                </a:extLst>
              </a:tr>
              <a:tr h="1439416">
                <a:tc>
                  <a:txBody>
                    <a:bodyPr/>
                    <a:lstStyle/>
                    <a:p>
                      <a:r>
                        <a:rPr lang="en-US" sz="1500" b="1" u="sng" dirty="0"/>
                        <a:t>Revision of the Energy Efficiency Directive (EED). </a:t>
                      </a:r>
                      <a:r>
                        <a:rPr lang="en-US" sz="1500" b="0" u="none" dirty="0"/>
                        <a:t>Directive (EU) 2023/1791 of the European Parliament and of the Council of 13 September 2023 on energy efficiency and amending Regulation (EU) 2023/955</a:t>
                      </a:r>
                      <a:endParaRPr lang="en-IE" sz="15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b="1" dirty="0"/>
                        <a:t>Conditions for purchasing</a:t>
                      </a:r>
                      <a:r>
                        <a:rPr lang="en-IE" sz="1500" dirty="0"/>
                        <a:t>: MS shall ensure purchase of products, services, buildings and works with high energy efficiency, and must apply the “principle of energy efficiency first” over thresholds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Sept 2023. Transposed by 30 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584893"/>
                  </a:ext>
                </a:extLst>
              </a:tr>
              <a:tr h="1581273">
                <a:tc>
                  <a:txBody>
                    <a:bodyPr/>
                    <a:lstStyle/>
                    <a:p>
                      <a:r>
                        <a:rPr lang="en-IE" sz="1500" b="1" u="sng" dirty="0"/>
                        <a:t>Equal Pay for Equal Work</a:t>
                      </a:r>
                      <a:r>
                        <a:rPr lang="en-IE" sz="1500" b="1" dirty="0"/>
                        <a:t>. </a:t>
                      </a:r>
                      <a:r>
                        <a:rPr lang="en-US" sz="1500" dirty="0"/>
                        <a:t>Directive (EU) 2023/970 of the European Parliament and of the Council of 10 May 2023 to strengthen the application of the principle of equal pay for equal work or work of equal value between men and women through pay transparency and enforcement mechanisms</a:t>
                      </a:r>
                      <a:endParaRPr lang="en-IE"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b="1" dirty="0"/>
                        <a:t>Equal pay in public contracts and concessions</a:t>
                      </a:r>
                      <a:r>
                        <a:rPr lang="en-IE" sz="1500" dirty="0"/>
                        <a:t>: MS shall ensure that in the performance of public contracts economic operators comply with the obligations relating to equal pay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May 2023. Transposed by 7 June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23287"/>
                  </a:ext>
                </a:extLst>
              </a:tr>
              <a:tr h="1623710">
                <a:tc>
                  <a:txBody>
                    <a:bodyPr/>
                    <a:lstStyle/>
                    <a:p>
                      <a:r>
                        <a:rPr lang="en-IE" sz="1500" b="1" u="sng" dirty="0"/>
                        <a:t>Minimum wages. </a:t>
                      </a:r>
                      <a:r>
                        <a:rPr lang="en-US" sz="1500" b="0" u="none" dirty="0"/>
                        <a:t>Directive (EU) 2022/2041 of the European Parliament and of the Council of 19 October 2022 on adequate minimum wages in the European Union</a:t>
                      </a:r>
                      <a:endParaRPr lang="en-IE" sz="15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b="1" dirty="0"/>
                        <a:t>Measures to ensure awarding and performance in the field of social and labour law</a:t>
                      </a:r>
                      <a:r>
                        <a:rPr lang="en-IE" sz="1500" b="0" dirty="0"/>
                        <a:t>: MS shall ensure that economic operators and their subcontractors comply with applicable obligations regarding social and labour law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Oct 2022. Transposed by 15 Nov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173330"/>
                  </a:ext>
                </a:extLst>
              </a:tr>
              <a:tr h="1341045">
                <a:tc>
                  <a:txBody>
                    <a:bodyPr/>
                    <a:lstStyle/>
                    <a:p>
                      <a:r>
                        <a:rPr lang="en-IE" sz="1500" b="1" u="sng" dirty="0"/>
                        <a:t>Women on Boards</a:t>
                      </a:r>
                      <a:r>
                        <a:rPr lang="en-IE" sz="1500" b="1" dirty="0"/>
                        <a:t>.</a:t>
                      </a:r>
                      <a:r>
                        <a:rPr lang="en-IE" sz="1500" dirty="0"/>
                        <a:t> </a:t>
                      </a:r>
                      <a:r>
                        <a:rPr lang="en-US" sz="1500" dirty="0"/>
                        <a:t>Directive (EU) 2022/2381 of the European Parliament and of the Council of 23 November 2022 on improving the gender balance among directors of listed companies and related measures</a:t>
                      </a:r>
                      <a:endParaRPr lang="en-IE"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b="1" dirty="0"/>
                        <a:t>Compliance with obligations relating to social and labour law</a:t>
                      </a:r>
                      <a:r>
                        <a:rPr lang="en-IE" sz="1500" dirty="0"/>
                        <a:t>: MS shall ensure that listed companies comply with applicable obligations in the performance of public contracts and concessions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Nov 2020. Transposed by 28 Dec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250361"/>
                  </a:ext>
                </a:extLst>
              </a:tr>
            </a:tbl>
          </a:graphicData>
        </a:graphic>
      </p:graphicFrame>
    </p:spTree>
    <p:extLst>
      <p:ext uri="{BB962C8B-B14F-4D97-AF65-F5344CB8AC3E}">
        <p14:creationId xmlns:p14="http://schemas.microsoft.com/office/powerpoint/2010/main" val="182937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B67D3-F698-EDF1-EA7A-CE96B43858E3}"/>
              </a:ext>
            </a:extLst>
          </p:cNvPr>
          <p:cNvSpPr>
            <a:spLocks noGrp="1"/>
          </p:cNvSpPr>
          <p:nvPr>
            <p:ph idx="1"/>
          </p:nvPr>
        </p:nvSpPr>
        <p:spPr/>
        <p:txBody>
          <a:bodyPr/>
          <a:lstStyle/>
          <a:p>
            <a:endParaRPr lang="en-IE" dirty="0"/>
          </a:p>
        </p:txBody>
      </p:sp>
      <p:sp>
        <p:nvSpPr>
          <p:cNvPr id="3" name="Title 2">
            <a:extLst>
              <a:ext uri="{FF2B5EF4-FFF2-40B4-BE49-F238E27FC236}">
                <a16:creationId xmlns:a16="http://schemas.microsoft.com/office/drawing/2014/main" id="{9A8FA1DC-22D6-54F7-DBAD-98C7539705C8}"/>
              </a:ext>
            </a:extLst>
          </p:cNvPr>
          <p:cNvSpPr>
            <a:spLocks noGrp="1"/>
          </p:cNvSpPr>
          <p:nvPr>
            <p:ph type="title"/>
          </p:nvPr>
        </p:nvSpPr>
        <p:spPr/>
        <p:txBody>
          <a:bodyPr/>
          <a:lstStyle/>
          <a:p>
            <a:r>
              <a:rPr lang="en-IE" dirty="0">
                <a:solidFill>
                  <a:schemeClr val="accent3">
                    <a:lumMod val="50000"/>
                  </a:schemeClr>
                </a:solidFill>
              </a:rPr>
              <a:t>Directives</a:t>
            </a:r>
          </a:p>
        </p:txBody>
      </p:sp>
      <p:graphicFrame>
        <p:nvGraphicFramePr>
          <p:cNvPr id="4" name="Table 5">
            <a:extLst>
              <a:ext uri="{FF2B5EF4-FFF2-40B4-BE49-F238E27FC236}">
                <a16:creationId xmlns:a16="http://schemas.microsoft.com/office/drawing/2014/main" id="{27B1A58E-CD19-ABC3-5FD2-70451F941600}"/>
              </a:ext>
            </a:extLst>
          </p:cNvPr>
          <p:cNvGraphicFramePr>
            <a:graphicFrameLocks noGrp="1"/>
          </p:cNvGraphicFramePr>
          <p:nvPr>
            <p:extLst>
              <p:ext uri="{D42A27DB-BD31-4B8C-83A1-F6EECF244321}">
                <p14:modId xmlns:p14="http://schemas.microsoft.com/office/powerpoint/2010/main" val="3850808308"/>
              </p:ext>
            </p:extLst>
          </p:nvPr>
        </p:nvGraphicFramePr>
        <p:xfrm>
          <a:off x="0" y="0"/>
          <a:ext cx="12192000" cy="6858000"/>
        </p:xfrm>
        <a:graphic>
          <a:graphicData uri="http://schemas.openxmlformats.org/drawingml/2006/table">
            <a:tbl>
              <a:tblPr firstRow="1" bandRow="1">
                <a:tableStyleId>{8A107856-5554-42FB-B03E-39F5DBC370BA}</a:tableStyleId>
              </a:tblPr>
              <a:tblGrid>
                <a:gridCol w="5078437">
                  <a:extLst>
                    <a:ext uri="{9D8B030D-6E8A-4147-A177-3AD203B41FA5}">
                      <a16:colId xmlns:a16="http://schemas.microsoft.com/office/drawing/2014/main" val="386328863"/>
                    </a:ext>
                  </a:extLst>
                </a:gridCol>
                <a:gridCol w="4102633">
                  <a:extLst>
                    <a:ext uri="{9D8B030D-6E8A-4147-A177-3AD203B41FA5}">
                      <a16:colId xmlns:a16="http://schemas.microsoft.com/office/drawing/2014/main" val="364728960"/>
                    </a:ext>
                  </a:extLst>
                </a:gridCol>
                <a:gridCol w="3010930">
                  <a:extLst>
                    <a:ext uri="{9D8B030D-6E8A-4147-A177-3AD203B41FA5}">
                      <a16:colId xmlns:a16="http://schemas.microsoft.com/office/drawing/2014/main" val="3215368396"/>
                    </a:ext>
                  </a:extLst>
                </a:gridCol>
              </a:tblGrid>
              <a:tr h="1029395">
                <a:tc>
                  <a:txBody>
                    <a:bodyPr/>
                    <a:lstStyle/>
                    <a:p>
                      <a:pPr algn="ctr"/>
                      <a:r>
                        <a:rPr lang="en-US" sz="1600" b="1" dirty="0">
                          <a:solidFill>
                            <a:schemeClr val="bg1"/>
                          </a:solidFill>
                        </a:rPr>
                        <a:t>DIRECTIVES</a:t>
                      </a:r>
                      <a:endParaRPr lang="en-IE"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E" sz="1600" dirty="0">
                          <a:solidFill>
                            <a:schemeClr val="bg1"/>
                          </a:solidFill>
                        </a:rPr>
                        <a:t>DESCRIPTION OF PP PROVISIONS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IE" sz="1600" dirty="0">
                          <a:solidFill>
                            <a:schemeClr val="bg1"/>
                          </a:solidFill>
                        </a:rPr>
                        <a:t>STATE OF PLAY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511604136"/>
                  </a:ext>
                </a:extLst>
              </a:tr>
              <a:tr h="2171108">
                <a:tc>
                  <a:txBody>
                    <a:bodyPr/>
                    <a:lstStyle/>
                    <a:p>
                      <a:r>
                        <a:rPr lang="en-IE" sz="1500" b="1" u="sng" dirty="0"/>
                        <a:t>Clean Vehicles Directive (CVD). </a:t>
                      </a:r>
                      <a:r>
                        <a:rPr lang="en-US" sz="1500" b="0" u="none" dirty="0"/>
                        <a:t>Directive (EU) 2019/1161  of the European Parliament and of the Council of 20 June 2019 amending Directive 2009/33/EC on the promotion of clean and energy-efficient road transport vehicles</a:t>
                      </a:r>
                      <a:endParaRPr lang="en-IE" sz="15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600" b="1" dirty="0"/>
                        <a:t>Minimum procurement targets: </a:t>
                      </a:r>
                      <a:r>
                        <a:rPr lang="en-IE" sz="1600" b="0" dirty="0"/>
                        <a:t>MS shall ensure that procurement of vehicles complies with the minimum procurement targets for clean light-duty vehicles</a:t>
                      </a:r>
                      <a:endParaRPr lang="en-IE"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June 2019. Transposed by 2 August 2021. Amended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768050"/>
                  </a:ext>
                </a:extLst>
              </a:tr>
              <a:tr h="2022550">
                <a:tc>
                  <a:txBody>
                    <a:bodyPr/>
                    <a:lstStyle/>
                    <a:p>
                      <a:r>
                        <a:rPr lang="en-IE" sz="1500" b="1" u="sng" dirty="0"/>
                        <a:t>Accessibility</a:t>
                      </a:r>
                      <a:r>
                        <a:rPr lang="en-IE" sz="1500" b="0" u="none" dirty="0"/>
                        <a:t>. </a:t>
                      </a:r>
                      <a:r>
                        <a:rPr lang="en-US" sz="1500" b="0" u="none" dirty="0"/>
                        <a:t>Directive (EU) 2019/882 of the European Parliament and of the Council of 17 April 2019 on the accessibility requirements for products and services</a:t>
                      </a:r>
                      <a:endParaRPr lang="en-IE" sz="1500" b="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a:t>Mandatory accessibility requirements: </a:t>
                      </a:r>
                      <a:r>
                        <a:rPr lang="en-US" sz="1600" b="0" dirty="0"/>
                        <a:t>the directive </a:t>
                      </a:r>
                      <a:r>
                        <a:rPr lang="en-US" sz="1600" dirty="0"/>
                        <a:t>establish mandatory accessibility requirements for products and services covered by it</a:t>
                      </a:r>
                      <a:endParaRPr lang="en-IE"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April 2019. Transposed by 28 June 2022. Measures shall apply from 28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93014"/>
                  </a:ext>
                </a:extLst>
              </a:tr>
              <a:tr h="1634947">
                <a:tc>
                  <a:txBody>
                    <a:bodyPr/>
                    <a:lstStyle/>
                    <a:p>
                      <a:r>
                        <a:rPr lang="en-IE" sz="1500" b="1" u="sng" dirty="0"/>
                        <a:t>eInvoicing</a:t>
                      </a:r>
                      <a:r>
                        <a:rPr lang="en-IE" sz="1500" dirty="0"/>
                        <a:t>. </a:t>
                      </a:r>
                      <a:r>
                        <a:rPr lang="en-US" sz="1500" dirty="0"/>
                        <a:t>Directive 2014/55/EU of the European Parliament and of the Council of 16 April 2014 on electronic invoicing in public procurement</a:t>
                      </a:r>
                      <a:endParaRPr lang="en-IE"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600" b="1" dirty="0"/>
                        <a:t>Obligatory acceptance of eInvoice: </a:t>
                      </a:r>
                      <a:r>
                        <a:rPr lang="en-IE" sz="1600" b="0" dirty="0"/>
                        <a:t>Promotes </a:t>
                      </a:r>
                      <a:r>
                        <a:rPr lang="en-US" sz="1600" b="0" dirty="0"/>
                        <a:t>the uptake of electronic invoicing in public procurement</a:t>
                      </a:r>
                      <a:endParaRPr lang="en-IE"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500" dirty="0"/>
                        <a:t>Adopted April 2014. Transposed by 27 Nov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23287"/>
                  </a:ext>
                </a:extLst>
              </a:tr>
            </a:tbl>
          </a:graphicData>
        </a:graphic>
      </p:graphicFrame>
    </p:spTree>
    <p:extLst>
      <p:ext uri="{BB962C8B-B14F-4D97-AF65-F5344CB8AC3E}">
        <p14:creationId xmlns:p14="http://schemas.microsoft.com/office/powerpoint/2010/main" val="771082744"/>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cee3e7-6e76-4ff7-b330-e48d0411d6e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076C7868F6147A3EE1FFF98B9A21F" ma:contentTypeVersion="16" ma:contentTypeDescription="Create a new document." ma:contentTypeScope="" ma:versionID="adcf6a57e08a015de07438892c0f52e5">
  <xsd:schema xmlns:xsd="http://www.w3.org/2001/XMLSchema" xmlns:xs="http://www.w3.org/2001/XMLSchema" xmlns:p="http://schemas.microsoft.com/office/2006/metadata/properties" xmlns:ns2="cdcee3e7-6e76-4ff7-b330-e48d0411d6e8" xmlns:ns3="d520effe-eced-43ce-a531-9dfaf2b26543" targetNamespace="http://schemas.microsoft.com/office/2006/metadata/properties" ma:root="true" ma:fieldsID="92fddac5a02311344990a8759bbf7093" ns2:_="" ns3:_="">
    <xsd:import namespace="cdcee3e7-6e76-4ff7-b330-e48d0411d6e8"/>
    <xsd:import namespace="d520effe-eced-43ce-a531-9dfaf2b265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ee3e7-6e76-4ff7-b330-e48d0411d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20effe-eced-43ce-a531-9dfaf2b265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D2D07-3A0C-483D-9520-780C072245D7}">
  <ds:schemaRefs>
    <ds:schemaRef ds:uri="http://schemas.microsoft.com/sharepoint/v3/contenttype/forms"/>
  </ds:schemaRefs>
</ds:datastoreItem>
</file>

<file path=customXml/itemProps2.xml><?xml version="1.0" encoding="utf-8"?>
<ds:datastoreItem xmlns:ds="http://schemas.openxmlformats.org/officeDocument/2006/customXml" ds:itemID="{A3663486-B0EC-4110-925A-A1616EEE9690}">
  <ds:schemaRefs>
    <ds:schemaRef ds:uri="cdcee3e7-6e76-4ff7-b330-e48d0411d6e8"/>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d520effe-eced-43ce-a531-9dfaf2b26543"/>
  </ds:schemaRefs>
</ds:datastoreItem>
</file>

<file path=customXml/itemProps3.xml><?xml version="1.0" encoding="utf-8"?>
<ds:datastoreItem xmlns:ds="http://schemas.openxmlformats.org/officeDocument/2006/customXml" ds:itemID="{1AA367B0-9149-438D-9838-5A608D11E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ee3e7-6e76-4ff7-b330-e48d0411d6e8"/>
    <ds:schemaRef ds:uri="d520effe-eced-43ce-a531-9dfaf2b265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1565</TotalTime>
  <Words>2333</Words>
  <Application>Microsoft Office PowerPoint</Application>
  <PresentationFormat>Widescreen</PresentationFormat>
  <Paragraphs>198</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Arial</vt:lpstr>
      <vt:lpstr>Calibri</vt:lpstr>
      <vt:lpstr>Office Theme</vt:lpstr>
      <vt:lpstr>1_Office Theme</vt:lpstr>
      <vt:lpstr>3_Office Theme</vt:lpstr>
      <vt:lpstr>The European Commission  latest initiatives in the field of  public procurement</vt:lpstr>
      <vt:lpstr>Public procurement in the EU</vt:lpstr>
      <vt:lpstr>Public procurement – priorities and new perspective</vt:lpstr>
      <vt:lpstr>1 (A) General legal framework</vt:lpstr>
      <vt:lpstr>1 (B) Sectoral legal framework</vt:lpstr>
      <vt:lpstr>Regulations</vt:lpstr>
      <vt:lpstr>Regulations</vt:lpstr>
      <vt:lpstr>Directives</vt:lpstr>
      <vt:lpstr>Directives</vt:lpstr>
      <vt:lpstr>2 (A) Strategic procurement - overview</vt:lpstr>
      <vt:lpstr>3 Ensuring a level playing field – Foreign Subsidies Regulation </vt:lpstr>
      <vt:lpstr>PowerPoint Presentation</vt:lpstr>
      <vt:lpstr>FSR – State of play (as of 11 March 2024)</vt:lpstr>
      <vt:lpstr>4 Enforcement at European and national level</vt:lpstr>
      <vt:lpstr>Enforcement in the public procurement 25/05/2016 – 15/03/2024</vt:lpstr>
      <vt:lpstr>Network of First Instance Review Bodies</vt:lpstr>
      <vt:lpstr>Public procurement review bodies</vt:lpstr>
      <vt:lpstr>First instance public procurement review bodies in EU Member States</vt:lpstr>
      <vt:lpstr>The Network of First Instance Review Bodies</vt:lpstr>
      <vt:lpstr> 5 Looking to the future Follow up to the report of the European Court of Auditors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MACKNER Laurin (GROW)</dc:creator>
  <cp:lastModifiedBy>D'ACUNTO Salvatore (GROW)</cp:lastModifiedBy>
  <cp:revision>317</cp:revision>
  <cp:lastPrinted>2024-04-19T13:52:22Z</cp:lastPrinted>
  <dcterms:created xsi:type="dcterms:W3CDTF">2023-04-12T13:46:13Z</dcterms:created>
  <dcterms:modified xsi:type="dcterms:W3CDTF">2024-04-29T22:22:11Z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0x0101005DB076C7868F6147A3EE1FFF98B9A21F</vt:lpwstr>
  </property>
  <property fmtid="{D5CDD505-2E9C-101B-9397-08002B2CF9AE}" pid="3" name="MSIP_Label_6bd9ddd1-4d20-43f6-abfa-fc3c07406f94_Enabled">
    <vt:lpwstr>true</vt:lpwstr>
  </property>
  <property fmtid="{D5CDD505-2E9C-101B-9397-08002B2CF9AE}" pid="4" name="MSIP_Label_6bd9ddd1-4d20-43f6-abfa-fc3c07406f94_SetDate">
    <vt:lpwstr>2023-04-13T07:36:17Z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079cd6fd-799b-4920-a4fd-f941dcf67d0f</vt:lpwstr>
  </property>
  <property fmtid="{D5CDD505-2E9C-101B-9397-08002B2CF9AE}" pid="9" name="MSIP_Label_6bd9ddd1-4d20-43f6-abfa-fc3c07406f94_ContentBits">
    <vt:lpwstr>0</vt:lpwstr>
  </property>
  <property fmtid="{D5CDD505-2E9C-101B-9397-08002B2CF9AE}" pid="10" name="MediaServiceImageTags">
    <vt:lpwstr/>
  </property>
</Properties>
</file>